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1"/>
  </p:sldMasterIdLst>
  <p:notesMasterIdLst>
    <p:notesMasterId r:id="rId28"/>
  </p:notesMasterIdLst>
  <p:handoutMasterIdLst>
    <p:handoutMasterId r:id="rId29"/>
  </p:handoutMasterIdLst>
  <p:sldIdLst>
    <p:sldId id="256" r:id="rId2"/>
    <p:sldId id="278" r:id="rId3"/>
    <p:sldId id="298" r:id="rId4"/>
    <p:sldId id="294" r:id="rId5"/>
    <p:sldId id="299" r:id="rId6"/>
    <p:sldId id="300" r:id="rId7"/>
    <p:sldId id="301" r:id="rId8"/>
    <p:sldId id="302" r:id="rId9"/>
    <p:sldId id="295" r:id="rId10"/>
    <p:sldId id="303" r:id="rId11"/>
    <p:sldId id="304" r:id="rId12"/>
    <p:sldId id="306" r:id="rId13"/>
    <p:sldId id="307" r:id="rId14"/>
    <p:sldId id="308" r:id="rId15"/>
    <p:sldId id="310" r:id="rId16"/>
    <p:sldId id="311" r:id="rId17"/>
    <p:sldId id="309" r:id="rId18"/>
    <p:sldId id="312" r:id="rId19"/>
    <p:sldId id="313" r:id="rId20"/>
    <p:sldId id="314" r:id="rId21"/>
    <p:sldId id="317" r:id="rId22"/>
    <p:sldId id="316" r:id="rId23"/>
    <p:sldId id="318" r:id="rId24"/>
    <p:sldId id="319" r:id="rId25"/>
    <p:sldId id="315" r:id="rId26"/>
    <p:sldId id="320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7" autoAdjust="0"/>
    <p:restoredTop sz="94671" autoAdjust="0"/>
  </p:normalViewPr>
  <p:slideViewPr>
    <p:cSldViewPr snapToGrid="0" snapToObjects="1" showGuides="1">
      <p:cViewPr varScale="1">
        <p:scale>
          <a:sx n="70" d="100"/>
          <a:sy n="70" d="100"/>
        </p:scale>
        <p:origin x="-1440" y="-90"/>
      </p:cViewPr>
      <p:guideLst>
        <p:guide orient="horz" pos="573"/>
        <p:guide pos="213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138"/>
    </p:cViewPr>
  </p:sorterViewPr>
  <p:notesViewPr>
    <p:cSldViewPr snapToGrid="0" snapToObjects="1" showGuides="1">
      <p:cViewPr varScale="1">
        <p:scale>
          <a:sx n="51" d="100"/>
          <a:sy n="51" d="100"/>
        </p:scale>
        <p:origin x="-1968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Nonresponse%20Workshop\study_level_stats_p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Nonresponse%20Workshop\study_level_stats_p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8063406204803238E-2"/>
          <c:y val="3.0466862470077502E-2"/>
          <c:w val="0.76636693738367234"/>
          <c:h val="0.92706487086664457"/>
        </c:manualLayout>
      </c:layout>
      <c:scatterChart>
        <c:scatterStyle val="lineMarker"/>
        <c:varyColors val="0"/>
        <c:ser>
          <c:idx val="3"/>
          <c:order val="0"/>
          <c:tx>
            <c:strRef>
              <c:f>study_means!$E$1</c:f>
              <c:strCache>
                <c:ptCount val="1"/>
                <c:pt idx="0">
                  <c:v>mnrelbias</c:v>
                </c:pt>
              </c:strCache>
            </c:strRef>
          </c:tx>
          <c:spPr>
            <a:ln w="28575">
              <a:noFill/>
            </a:ln>
          </c:spPr>
          <c:marker>
            <c:symbol val="x"/>
            <c:size val="5"/>
            <c:spPr>
              <a:noFill/>
              <a:ln>
                <a:solidFill>
                  <a:schemeClr val="tx1"/>
                </a:solidFill>
              </a:ln>
            </c:spPr>
          </c:marker>
          <c:trendline>
            <c:trendlineType val="linear"/>
            <c:dispRSqr val="0"/>
            <c:dispEq val="0"/>
          </c:trendline>
          <c:trendline>
            <c:trendlineType val="linear"/>
            <c:dispRSqr val="0"/>
            <c:dispEq val="0"/>
          </c:trendline>
          <c:trendline>
            <c:trendlineType val="linear"/>
            <c:dispRSqr val="1"/>
            <c:dispEq val="1"/>
            <c:trendlineLbl>
              <c:layout>
                <c:manualLayout>
                  <c:x val="0.18407804217782206"/>
                  <c:y val="-8.9048722644839186E-3"/>
                </c:manualLayout>
              </c:layout>
              <c:tx>
                <c:rich>
                  <a:bodyPr/>
                  <a:lstStyle/>
                  <a:p>
                    <a:pPr>
                      <a:defRPr sz="1100"/>
                    </a:pPr>
                    <a:r>
                      <a:rPr lang="en-US" sz="1100" baseline="0"/>
                      <a:t>       y = -0.1518x + 20.655
     R² = 0.1108</a:t>
                    </a:r>
                    <a:endParaRPr lang="en-US" sz="1100"/>
                  </a:p>
                </c:rich>
              </c:tx>
              <c:numFmt formatCode="General" sourceLinked="0"/>
            </c:trendlineLbl>
          </c:trendline>
          <c:xVal>
            <c:numRef>
              <c:f>study_means!$H$2:$H$42</c:f>
              <c:numCache>
                <c:formatCode>General</c:formatCode>
                <c:ptCount val="41"/>
                <c:pt idx="0">
                  <c:v>79.05</c:v>
                </c:pt>
                <c:pt idx="1">
                  <c:v>83</c:v>
                </c:pt>
                <c:pt idx="2">
                  <c:v>85.755673587638796</c:v>
                </c:pt>
                <c:pt idx="3">
                  <c:v>82.202135438312197</c:v>
                </c:pt>
                <c:pt idx="4">
                  <c:v>45.498853333333301</c:v>
                </c:pt>
                <c:pt idx="5">
                  <c:v>53.5</c:v>
                </c:pt>
                <c:pt idx="6">
                  <c:v>43.7</c:v>
                </c:pt>
                <c:pt idx="7">
                  <c:v>50</c:v>
                </c:pt>
                <c:pt idx="8">
                  <c:v>76</c:v>
                </c:pt>
                <c:pt idx="9">
                  <c:v>52.237912382839902</c:v>
                </c:pt>
                <c:pt idx="10">
                  <c:v>59.102244389027398</c:v>
                </c:pt>
                <c:pt idx="11">
                  <c:v>59.2</c:v>
                </c:pt>
                <c:pt idx="12">
                  <c:v>78.790654906267605</c:v>
                </c:pt>
                <c:pt idx="13">
                  <c:v>62.7</c:v>
                </c:pt>
                <c:pt idx="14">
                  <c:v>58.197358197358199</c:v>
                </c:pt>
                <c:pt idx="15">
                  <c:v>28.1666666666667</c:v>
                </c:pt>
                <c:pt idx="16">
                  <c:v>75.077881619937699</c:v>
                </c:pt>
                <c:pt idx="17">
                  <c:v>63.685427910562801</c:v>
                </c:pt>
                <c:pt idx="18">
                  <c:v>28.8333333333333</c:v>
                </c:pt>
                <c:pt idx="19">
                  <c:v>68.429158110882994</c:v>
                </c:pt>
                <c:pt idx="20">
                  <c:v>70.408163265306101</c:v>
                </c:pt>
                <c:pt idx="21">
                  <c:v>82.289416846652301</c:v>
                </c:pt>
                <c:pt idx="22">
                  <c:v>49.9</c:v>
                </c:pt>
                <c:pt idx="23">
                  <c:v>76.038243202868202</c:v>
                </c:pt>
                <c:pt idx="24">
                  <c:v>42.903225806451601</c:v>
                </c:pt>
                <c:pt idx="25">
                  <c:v>78.2</c:v>
                </c:pt>
                <c:pt idx="26">
                  <c:v>82.029747722494704</c:v>
                </c:pt>
                <c:pt idx="27">
                  <c:v>62.744458930899597</c:v>
                </c:pt>
                <c:pt idx="28">
                  <c:v>51.269035532994899</c:v>
                </c:pt>
                <c:pt idx="29">
                  <c:v>78.733333333333306</c:v>
                </c:pt>
                <c:pt idx="30">
                  <c:v>85</c:v>
                </c:pt>
                <c:pt idx="31">
                  <c:v>68.099999999999994</c:v>
                </c:pt>
                <c:pt idx="32">
                  <c:v>76.699999999999903</c:v>
                </c:pt>
                <c:pt idx="33">
                  <c:v>69.3</c:v>
                </c:pt>
                <c:pt idx="34">
                  <c:v>63</c:v>
                </c:pt>
                <c:pt idx="35">
                  <c:v>46.138996138996099</c:v>
                </c:pt>
                <c:pt idx="36">
                  <c:v>69</c:v>
                </c:pt>
                <c:pt idx="37">
                  <c:v>51.2</c:v>
                </c:pt>
                <c:pt idx="38">
                  <c:v>84.472131147541006</c:v>
                </c:pt>
                <c:pt idx="39">
                  <c:v>69.5</c:v>
                </c:pt>
                <c:pt idx="40">
                  <c:v>69.599999999999994</c:v>
                </c:pt>
              </c:numCache>
            </c:numRef>
          </c:xVal>
          <c:yVal>
            <c:numRef>
              <c:f>study_means!$E$2:$E$42</c:f>
              <c:numCache>
                <c:formatCode>General</c:formatCode>
                <c:ptCount val="41"/>
                <c:pt idx="0">
                  <c:v>3.4685687610276301</c:v>
                </c:pt>
                <c:pt idx="1">
                  <c:v>15.613899510985901</c:v>
                </c:pt>
                <c:pt idx="2">
                  <c:v>12.665557798435399</c:v>
                </c:pt>
                <c:pt idx="3">
                  <c:v>4.7890369893858802</c:v>
                </c:pt>
                <c:pt idx="4">
                  <c:v>9.42456428050372</c:v>
                </c:pt>
                <c:pt idx="5">
                  <c:v>8.0636205355041994</c:v>
                </c:pt>
                <c:pt idx="6">
                  <c:v>15.0039683323952</c:v>
                </c:pt>
                <c:pt idx="7">
                  <c:v>31.396080583070301</c:v>
                </c:pt>
                <c:pt idx="8">
                  <c:v>13.157894736842101</c:v>
                </c:pt>
                <c:pt idx="9">
                  <c:v>19.8547884897635</c:v>
                </c:pt>
                <c:pt idx="10">
                  <c:v>18.898405638329798</c:v>
                </c:pt>
                <c:pt idx="11">
                  <c:v>15.898549602306799</c:v>
                </c:pt>
                <c:pt idx="12">
                  <c:v>18.891911167068798</c:v>
                </c:pt>
                <c:pt idx="13">
                  <c:v>3.8759592654849699</c:v>
                </c:pt>
                <c:pt idx="14">
                  <c:v>7.0448895766967601</c:v>
                </c:pt>
                <c:pt idx="15">
                  <c:v>15.397496718527099</c:v>
                </c:pt>
                <c:pt idx="16">
                  <c:v>4.8805003015683104</c:v>
                </c:pt>
                <c:pt idx="17">
                  <c:v>3.7469129918579198</c:v>
                </c:pt>
                <c:pt idx="18">
                  <c:v>7.4754328983016398</c:v>
                </c:pt>
                <c:pt idx="19">
                  <c:v>2.3196538003543399</c:v>
                </c:pt>
                <c:pt idx="20">
                  <c:v>12.7579531252803</c:v>
                </c:pt>
                <c:pt idx="21">
                  <c:v>3.70009536435705</c:v>
                </c:pt>
                <c:pt idx="22">
                  <c:v>14.539649514762999</c:v>
                </c:pt>
                <c:pt idx="23">
                  <c:v>5.3866768292540899</c:v>
                </c:pt>
                <c:pt idx="24">
                  <c:v>27.695692272917402</c:v>
                </c:pt>
                <c:pt idx="25">
                  <c:v>2.6901860396761199</c:v>
                </c:pt>
                <c:pt idx="26">
                  <c:v>3.7057518098842399</c:v>
                </c:pt>
                <c:pt idx="27">
                  <c:v>5.15423338082788</c:v>
                </c:pt>
                <c:pt idx="28">
                  <c:v>11.8537931531426</c:v>
                </c:pt>
                <c:pt idx="29">
                  <c:v>9.2125304752366901</c:v>
                </c:pt>
                <c:pt idx="30">
                  <c:v>11.522905798015101</c:v>
                </c:pt>
                <c:pt idx="31">
                  <c:v>21.9821373119836</c:v>
                </c:pt>
                <c:pt idx="32">
                  <c:v>3.7142818541771199</c:v>
                </c:pt>
                <c:pt idx="33">
                  <c:v>11.581887129104199</c:v>
                </c:pt>
                <c:pt idx="34">
                  <c:v>14.151204977645699</c:v>
                </c:pt>
                <c:pt idx="35">
                  <c:v>1.5473898371403201</c:v>
                </c:pt>
                <c:pt idx="36">
                  <c:v>10.092548196608201</c:v>
                </c:pt>
                <c:pt idx="37">
                  <c:v>17.020410942916499</c:v>
                </c:pt>
                <c:pt idx="38">
                  <c:v>9.9669200858917009</c:v>
                </c:pt>
                <c:pt idx="39">
                  <c:v>5.6580565805658196</c:v>
                </c:pt>
                <c:pt idx="40">
                  <c:v>7.3834196891191803</c:v>
                </c:pt>
              </c:numCache>
            </c:numRef>
          </c:yVal>
          <c:smooth val="0"/>
        </c:ser>
        <c:ser>
          <c:idx val="8"/>
          <c:order val="1"/>
          <c:tx>
            <c:strRef>
              <c:f>study_means!$J$1</c:f>
              <c:strCache>
                <c:ptCount val="1"/>
                <c:pt idx="0">
                  <c:v>medrelbias</c:v>
                </c:pt>
              </c:strCache>
            </c:strRef>
          </c:tx>
          <c:spPr>
            <a:ln w="28575">
              <a:noFill/>
            </a:ln>
          </c:spPr>
          <c:marker>
            <c:symbol val="triangle"/>
            <c:size val="5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trendline>
            <c:spPr>
              <a:ln>
                <a:solidFill>
                  <a:srgbClr val="FF0000"/>
                </a:solidFill>
              </a:ln>
            </c:spPr>
            <c:trendlineType val="linear"/>
            <c:dispRSqr val="1"/>
            <c:dispEq val="1"/>
            <c:trendlineLbl>
              <c:layout>
                <c:manualLayout>
                  <c:x val="0.18107454289472522"/>
                  <c:y val="3.5329278540147377E-2"/>
                </c:manualLayout>
              </c:layout>
              <c:numFmt formatCode="General" sourceLinked="0"/>
              <c:txPr>
                <a:bodyPr/>
                <a:lstStyle/>
                <a:p>
                  <a:pPr>
                    <a:defRPr sz="1100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</c:trendlineLbl>
          </c:trendline>
          <c:xVal>
            <c:numRef>
              <c:f>study_means!$H$2:$H$42</c:f>
              <c:numCache>
                <c:formatCode>General</c:formatCode>
                <c:ptCount val="41"/>
                <c:pt idx="0">
                  <c:v>79.05</c:v>
                </c:pt>
                <c:pt idx="1">
                  <c:v>83</c:v>
                </c:pt>
                <c:pt idx="2">
                  <c:v>85.755673587638796</c:v>
                </c:pt>
                <c:pt idx="3">
                  <c:v>82.202135438312197</c:v>
                </c:pt>
                <c:pt idx="4">
                  <c:v>45.498853333333301</c:v>
                </c:pt>
                <c:pt idx="5">
                  <c:v>53.5</c:v>
                </c:pt>
                <c:pt idx="6">
                  <c:v>43.7</c:v>
                </c:pt>
                <c:pt idx="7">
                  <c:v>50</c:v>
                </c:pt>
                <c:pt idx="8">
                  <c:v>76</c:v>
                </c:pt>
                <c:pt idx="9">
                  <c:v>52.237912382839902</c:v>
                </c:pt>
                <c:pt idx="10">
                  <c:v>59.102244389027398</c:v>
                </c:pt>
                <c:pt idx="11">
                  <c:v>59.2</c:v>
                </c:pt>
                <c:pt idx="12">
                  <c:v>78.790654906267605</c:v>
                </c:pt>
                <c:pt idx="13">
                  <c:v>62.7</c:v>
                </c:pt>
                <c:pt idx="14">
                  <c:v>58.197358197358199</c:v>
                </c:pt>
                <c:pt idx="15">
                  <c:v>28.1666666666667</c:v>
                </c:pt>
                <c:pt idx="16">
                  <c:v>75.077881619937699</c:v>
                </c:pt>
                <c:pt idx="17">
                  <c:v>63.685427910562801</c:v>
                </c:pt>
                <c:pt idx="18">
                  <c:v>28.8333333333333</c:v>
                </c:pt>
                <c:pt idx="19">
                  <c:v>68.429158110882994</c:v>
                </c:pt>
                <c:pt idx="20">
                  <c:v>70.408163265306101</c:v>
                </c:pt>
                <c:pt idx="21">
                  <c:v>82.289416846652301</c:v>
                </c:pt>
                <c:pt idx="22">
                  <c:v>49.9</c:v>
                </c:pt>
                <c:pt idx="23">
                  <c:v>76.038243202868202</c:v>
                </c:pt>
                <c:pt idx="24">
                  <c:v>42.903225806451601</c:v>
                </c:pt>
                <c:pt idx="25">
                  <c:v>78.2</c:v>
                </c:pt>
                <c:pt idx="26">
                  <c:v>82.029747722494704</c:v>
                </c:pt>
                <c:pt idx="27">
                  <c:v>62.744458930899597</c:v>
                </c:pt>
                <c:pt idx="28">
                  <c:v>51.269035532994899</c:v>
                </c:pt>
                <c:pt idx="29">
                  <c:v>78.733333333333306</c:v>
                </c:pt>
                <c:pt idx="30">
                  <c:v>85</c:v>
                </c:pt>
                <c:pt idx="31">
                  <c:v>68.099999999999994</c:v>
                </c:pt>
                <c:pt idx="32">
                  <c:v>76.699999999999903</c:v>
                </c:pt>
                <c:pt idx="33">
                  <c:v>69.3</c:v>
                </c:pt>
                <c:pt idx="34">
                  <c:v>63</c:v>
                </c:pt>
                <c:pt idx="35">
                  <c:v>46.138996138996099</c:v>
                </c:pt>
                <c:pt idx="36">
                  <c:v>69</c:v>
                </c:pt>
                <c:pt idx="37">
                  <c:v>51.2</c:v>
                </c:pt>
                <c:pt idx="38">
                  <c:v>84.472131147541006</c:v>
                </c:pt>
                <c:pt idx="39">
                  <c:v>69.5</c:v>
                </c:pt>
                <c:pt idx="40">
                  <c:v>69.599999999999994</c:v>
                </c:pt>
              </c:numCache>
            </c:numRef>
          </c:xVal>
          <c:yVal>
            <c:numRef>
              <c:f>study_means!$J$2:$J$42</c:f>
              <c:numCache>
                <c:formatCode>General</c:formatCode>
                <c:ptCount val="41"/>
                <c:pt idx="0">
                  <c:v>3.4437086092715399</c:v>
                </c:pt>
                <c:pt idx="1">
                  <c:v>19</c:v>
                </c:pt>
                <c:pt idx="2">
                  <c:v>12.3273457732917</c:v>
                </c:pt>
                <c:pt idx="3">
                  <c:v>3.3845010692667299</c:v>
                </c:pt>
                <c:pt idx="4">
                  <c:v>0.64173812672918695</c:v>
                </c:pt>
                <c:pt idx="5">
                  <c:v>6.4556962025316498</c:v>
                </c:pt>
                <c:pt idx="6">
                  <c:v>6.5071771875228599</c:v>
                </c:pt>
                <c:pt idx="7">
                  <c:v>31.396080583070301</c:v>
                </c:pt>
                <c:pt idx="8">
                  <c:v>13.157894736842101</c:v>
                </c:pt>
                <c:pt idx="9">
                  <c:v>20.182099106058899</c:v>
                </c:pt>
                <c:pt idx="10">
                  <c:v>18.898405638329798</c:v>
                </c:pt>
                <c:pt idx="11">
                  <c:v>14.3742481916722</c:v>
                </c:pt>
                <c:pt idx="12">
                  <c:v>8.1712297567577092</c:v>
                </c:pt>
                <c:pt idx="13">
                  <c:v>2.4151254703639098</c:v>
                </c:pt>
                <c:pt idx="14">
                  <c:v>5.2925602754276602</c:v>
                </c:pt>
                <c:pt idx="15">
                  <c:v>12.442850914208201</c:v>
                </c:pt>
                <c:pt idx="16">
                  <c:v>4.8805003015683104</c:v>
                </c:pt>
                <c:pt idx="17">
                  <c:v>2.7447029262006</c:v>
                </c:pt>
                <c:pt idx="18">
                  <c:v>6.1970452980455804</c:v>
                </c:pt>
                <c:pt idx="19">
                  <c:v>2.3196538003543399</c:v>
                </c:pt>
                <c:pt idx="20">
                  <c:v>11.7605131860299</c:v>
                </c:pt>
                <c:pt idx="21">
                  <c:v>2.3419927196021701</c:v>
                </c:pt>
                <c:pt idx="22">
                  <c:v>11.5880982702396</c:v>
                </c:pt>
                <c:pt idx="23">
                  <c:v>2.9474255768591799</c:v>
                </c:pt>
                <c:pt idx="24">
                  <c:v>31.083098551545199</c:v>
                </c:pt>
                <c:pt idx="25">
                  <c:v>2.5235387340356099</c:v>
                </c:pt>
                <c:pt idx="26">
                  <c:v>1.14802152180149</c:v>
                </c:pt>
                <c:pt idx="27">
                  <c:v>1.5354619434832</c:v>
                </c:pt>
                <c:pt idx="28">
                  <c:v>4.8215403882279402</c:v>
                </c:pt>
                <c:pt idx="29">
                  <c:v>5.1421832993834302</c:v>
                </c:pt>
                <c:pt idx="30">
                  <c:v>10.8415215731434</c:v>
                </c:pt>
                <c:pt idx="31">
                  <c:v>21.9821373119836</c:v>
                </c:pt>
                <c:pt idx="32">
                  <c:v>3.1368597886581502</c:v>
                </c:pt>
                <c:pt idx="33">
                  <c:v>8.9795621298083805</c:v>
                </c:pt>
                <c:pt idx="34">
                  <c:v>8.4090339306180493</c:v>
                </c:pt>
                <c:pt idx="35">
                  <c:v>0.54190624594746695</c:v>
                </c:pt>
                <c:pt idx="36">
                  <c:v>11.4862611642743</c:v>
                </c:pt>
                <c:pt idx="37">
                  <c:v>14.985919583447901</c:v>
                </c:pt>
                <c:pt idx="38">
                  <c:v>9.9669200858917009</c:v>
                </c:pt>
                <c:pt idx="39">
                  <c:v>5.6580565805658196</c:v>
                </c:pt>
                <c:pt idx="40">
                  <c:v>7.3834196891191803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9031552"/>
        <c:axId val="39032704"/>
      </c:scatterChart>
      <c:valAx>
        <c:axId val="39031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9032704"/>
        <c:crosses val="autoZero"/>
        <c:crossBetween val="midCat"/>
      </c:valAx>
      <c:valAx>
        <c:axId val="390327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9031552"/>
        <c:crosses val="autoZero"/>
        <c:crossBetween val="midCat"/>
      </c:valAx>
    </c:plotArea>
    <c:legend>
      <c:legendPos val="r"/>
      <c:legendEntry>
        <c:idx val="2"/>
        <c:delete val="1"/>
      </c:legendEntry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0.61222021186977593"/>
          <c:y val="0.19510427863183769"/>
          <c:w val="0.16414261601432284"/>
          <c:h val="9.3389326334208225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8063406204803238E-2"/>
          <c:y val="2.5728963366758641E-2"/>
          <c:w val="0.8791528196968762"/>
          <c:h val="0.93162321376494606"/>
        </c:manualLayout>
      </c:layout>
      <c:scatterChart>
        <c:scatterStyle val="lineMarker"/>
        <c:varyColors val="0"/>
        <c:ser>
          <c:idx val="3"/>
          <c:order val="0"/>
          <c:tx>
            <c:strRef>
              <c:f>study_means!$G$1</c:f>
              <c:strCache>
                <c:ptCount val="1"/>
                <c:pt idx="0">
                  <c:v>meanabdiff2</c:v>
                </c:pt>
              </c:strCache>
            </c:strRef>
          </c:tx>
          <c:spPr>
            <a:ln w="28575">
              <a:noFill/>
            </a:ln>
          </c:spPr>
          <c:marker>
            <c:symbol val="x"/>
            <c:size val="5"/>
            <c:spPr>
              <a:noFill/>
              <a:ln>
                <a:solidFill>
                  <a:schemeClr val="tx1"/>
                </a:solidFill>
              </a:ln>
            </c:spPr>
          </c:marker>
          <c:trendline>
            <c:trendlineType val="linear"/>
            <c:dispRSqr val="0"/>
            <c:dispEq val="0"/>
          </c:trendline>
          <c:trendline>
            <c:trendlineType val="linear"/>
            <c:dispRSqr val="0"/>
            <c:dispEq val="0"/>
          </c:trendline>
          <c:trendline>
            <c:trendlineType val="linear"/>
            <c:dispRSqr val="0"/>
            <c:dispEq val="0"/>
          </c:trendline>
          <c:xVal>
            <c:numRef>
              <c:f>study_means!$H$2:$H$42</c:f>
              <c:numCache>
                <c:formatCode>General</c:formatCode>
                <c:ptCount val="41"/>
                <c:pt idx="0">
                  <c:v>79.05</c:v>
                </c:pt>
                <c:pt idx="1">
                  <c:v>83</c:v>
                </c:pt>
                <c:pt idx="2">
                  <c:v>85.755673587638796</c:v>
                </c:pt>
                <c:pt idx="3">
                  <c:v>82.202135438312197</c:v>
                </c:pt>
                <c:pt idx="4">
                  <c:v>45.498853333333301</c:v>
                </c:pt>
                <c:pt idx="5">
                  <c:v>53.5</c:v>
                </c:pt>
                <c:pt idx="6">
                  <c:v>43.7</c:v>
                </c:pt>
                <c:pt idx="7">
                  <c:v>50</c:v>
                </c:pt>
                <c:pt idx="8">
                  <c:v>76</c:v>
                </c:pt>
                <c:pt idx="9">
                  <c:v>52.237912382839902</c:v>
                </c:pt>
                <c:pt idx="10">
                  <c:v>59.102244389027398</c:v>
                </c:pt>
                <c:pt idx="11">
                  <c:v>59.2</c:v>
                </c:pt>
                <c:pt idx="12">
                  <c:v>78.790654906267605</c:v>
                </c:pt>
                <c:pt idx="13">
                  <c:v>62.7</c:v>
                </c:pt>
                <c:pt idx="14">
                  <c:v>58.197358197358199</c:v>
                </c:pt>
                <c:pt idx="15">
                  <c:v>28.1666666666667</c:v>
                </c:pt>
                <c:pt idx="16">
                  <c:v>75.077881619937699</c:v>
                </c:pt>
                <c:pt idx="17">
                  <c:v>63.685427910562801</c:v>
                </c:pt>
                <c:pt idx="18">
                  <c:v>28.8333333333333</c:v>
                </c:pt>
                <c:pt idx="19">
                  <c:v>68.429158110882994</c:v>
                </c:pt>
                <c:pt idx="20">
                  <c:v>70.408163265306101</c:v>
                </c:pt>
                <c:pt idx="21">
                  <c:v>82.289416846652301</c:v>
                </c:pt>
                <c:pt idx="22">
                  <c:v>49.9</c:v>
                </c:pt>
                <c:pt idx="23">
                  <c:v>76.038243202868202</c:v>
                </c:pt>
                <c:pt idx="24">
                  <c:v>42.903225806451601</c:v>
                </c:pt>
                <c:pt idx="25">
                  <c:v>78.2</c:v>
                </c:pt>
                <c:pt idx="26">
                  <c:v>82.029747722494704</c:v>
                </c:pt>
                <c:pt idx="27">
                  <c:v>62.744458930899597</c:v>
                </c:pt>
                <c:pt idx="28">
                  <c:v>51.269035532994899</c:v>
                </c:pt>
                <c:pt idx="29">
                  <c:v>78.733333333333306</c:v>
                </c:pt>
                <c:pt idx="30">
                  <c:v>85</c:v>
                </c:pt>
                <c:pt idx="31">
                  <c:v>68.099999999999994</c:v>
                </c:pt>
                <c:pt idx="32">
                  <c:v>76.699999999999903</c:v>
                </c:pt>
                <c:pt idx="33">
                  <c:v>69.3</c:v>
                </c:pt>
                <c:pt idx="34">
                  <c:v>63</c:v>
                </c:pt>
                <c:pt idx="35">
                  <c:v>46.138996138996099</c:v>
                </c:pt>
                <c:pt idx="36">
                  <c:v>69</c:v>
                </c:pt>
                <c:pt idx="37">
                  <c:v>51.2</c:v>
                </c:pt>
                <c:pt idx="38">
                  <c:v>84.472131147541006</c:v>
                </c:pt>
                <c:pt idx="39">
                  <c:v>69.5</c:v>
                </c:pt>
                <c:pt idx="40">
                  <c:v>69.599999999999994</c:v>
                </c:pt>
              </c:numCache>
            </c:numRef>
          </c:xVal>
          <c:yVal>
            <c:numRef>
              <c:f>study_means!$G$2:$G$42</c:f>
              <c:numCache>
                <c:formatCode>General</c:formatCode>
                <c:ptCount val="41"/>
                <c:pt idx="0">
                  <c:v>1.71005931744042E-2</c:v>
                </c:pt>
                <c:pt idx="1">
                  <c:v>5.0169405698617303E-2</c:v>
                </c:pt>
                <c:pt idx="2">
                  <c:v>1.6150747560694501E-2</c:v>
                </c:pt>
                <c:pt idx="3">
                  <c:v>1.525E-2</c:v>
                </c:pt>
                <c:pt idx="4">
                  <c:v>3.8439934018449501E-3</c:v>
                </c:pt>
                <c:pt idx="5">
                  <c:v>2.7371918946232501E-2</c:v>
                </c:pt>
                <c:pt idx="6">
                  <c:v>2.9133751306164999E-2</c:v>
                </c:pt>
                <c:pt idx="7">
                  <c:v>7.0694789081886006E-2</c:v>
                </c:pt>
                <c:pt idx="8">
                  <c:v>6.5789473684209995E-2</c:v>
                </c:pt>
                <c:pt idx="9">
                  <c:v>9.6116773493472502E-2</c:v>
                </c:pt>
                <c:pt idx="10">
                  <c:v>4.3423940149625903E-2</c:v>
                </c:pt>
                <c:pt idx="11">
                  <c:v>4.4880000000000003E-2</c:v>
                </c:pt>
                <c:pt idx="12">
                  <c:v>4.2198683742558897E-2</c:v>
                </c:pt>
                <c:pt idx="13">
                  <c:v>1.1681345304260999E-2</c:v>
                </c:pt>
                <c:pt idx="14">
                  <c:v>1.6303030303030201E-2</c:v>
                </c:pt>
                <c:pt idx="15">
                  <c:v>3.7712500000000197E-2</c:v>
                </c:pt>
                <c:pt idx="16">
                  <c:v>2.3925233644859999E-2</c:v>
                </c:pt>
                <c:pt idx="17">
                  <c:v>7.6260601387818303E-3</c:v>
                </c:pt>
                <c:pt idx="18">
                  <c:v>1.2216944444444501E-2</c:v>
                </c:pt>
                <c:pt idx="19">
                  <c:v>8.8398357289529994E-3</c:v>
                </c:pt>
                <c:pt idx="20">
                  <c:v>1.9463408791472001E-2</c:v>
                </c:pt>
                <c:pt idx="21">
                  <c:v>1.0835656783821101E-2</c:v>
                </c:pt>
                <c:pt idx="22">
                  <c:v>5.4856786308533599E-2</c:v>
                </c:pt>
                <c:pt idx="23">
                  <c:v>8.8485632898240296E-3</c:v>
                </c:pt>
                <c:pt idx="24">
                  <c:v>7.9649999999999999E-2</c:v>
                </c:pt>
                <c:pt idx="25">
                  <c:v>1.03333333333333E-2</c:v>
                </c:pt>
                <c:pt idx="26">
                  <c:v>6.1008834533310703E-3</c:v>
                </c:pt>
                <c:pt idx="27">
                  <c:v>7.5535206319106299E-3</c:v>
                </c:pt>
                <c:pt idx="28">
                  <c:v>3.6203875868195498E-2</c:v>
                </c:pt>
                <c:pt idx="29">
                  <c:v>9.8874550088693999E-3</c:v>
                </c:pt>
                <c:pt idx="30">
                  <c:v>1.6474611678291E-2</c:v>
                </c:pt>
                <c:pt idx="31">
                  <c:v>7.0465549348230905E-2</c:v>
                </c:pt>
                <c:pt idx="32">
                  <c:v>7.70247094237346E-3</c:v>
                </c:pt>
                <c:pt idx="33">
                  <c:v>9.1427647783251104E-3</c:v>
                </c:pt>
                <c:pt idx="34">
                  <c:v>3.5607692307692299E-2</c:v>
                </c:pt>
                <c:pt idx="35">
                  <c:v>4.0857740585773898E-3</c:v>
                </c:pt>
                <c:pt idx="36">
                  <c:v>1.81327212020033E-2</c:v>
                </c:pt>
                <c:pt idx="37">
                  <c:v>4.3110885647854598E-2</c:v>
                </c:pt>
                <c:pt idx="38">
                  <c:v>0.18630328662770401</c:v>
                </c:pt>
                <c:pt idx="39">
                  <c:v>4.5999999999999999E-2</c:v>
                </c:pt>
                <c:pt idx="40">
                  <c:v>5.6999999999999898E-2</c:v>
                </c:pt>
              </c:numCache>
            </c:numRef>
          </c:yVal>
          <c:smooth val="0"/>
        </c:ser>
        <c:ser>
          <c:idx val="8"/>
          <c:order val="1"/>
          <c:tx>
            <c:strRef>
              <c:f>study_means!$L$1</c:f>
              <c:strCache>
                <c:ptCount val="1"/>
                <c:pt idx="0">
                  <c:v>medadiff2</c:v>
                </c:pt>
              </c:strCache>
            </c:strRef>
          </c:tx>
          <c:spPr>
            <a:ln w="28575">
              <a:noFill/>
            </a:ln>
          </c:spPr>
          <c:marker>
            <c:symbol val="triangle"/>
            <c:size val="5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trendline>
            <c:spPr>
              <a:ln>
                <a:solidFill>
                  <a:srgbClr val="FF0000"/>
                </a:solidFill>
              </a:ln>
            </c:spPr>
            <c:trendlineType val="linear"/>
            <c:dispRSqr val="0"/>
            <c:dispEq val="0"/>
          </c:trendline>
          <c:xVal>
            <c:numRef>
              <c:f>study_means!$H$2:$H$42</c:f>
              <c:numCache>
                <c:formatCode>General</c:formatCode>
                <c:ptCount val="41"/>
                <c:pt idx="0">
                  <c:v>79.05</c:v>
                </c:pt>
                <c:pt idx="1">
                  <c:v>83</c:v>
                </c:pt>
                <c:pt idx="2">
                  <c:v>85.755673587638796</c:v>
                </c:pt>
                <c:pt idx="3">
                  <c:v>82.202135438312197</c:v>
                </c:pt>
                <c:pt idx="4">
                  <c:v>45.498853333333301</c:v>
                </c:pt>
                <c:pt idx="5">
                  <c:v>53.5</c:v>
                </c:pt>
                <c:pt idx="6">
                  <c:v>43.7</c:v>
                </c:pt>
                <c:pt idx="7">
                  <c:v>50</c:v>
                </c:pt>
                <c:pt idx="8">
                  <c:v>76</c:v>
                </c:pt>
                <c:pt idx="9">
                  <c:v>52.237912382839902</c:v>
                </c:pt>
                <c:pt idx="10">
                  <c:v>59.102244389027398</c:v>
                </c:pt>
                <c:pt idx="11">
                  <c:v>59.2</c:v>
                </c:pt>
                <c:pt idx="12">
                  <c:v>78.790654906267605</c:v>
                </c:pt>
                <c:pt idx="13">
                  <c:v>62.7</c:v>
                </c:pt>
                <c:pt idx="14">
                  <c:v>58.197358197358199</c:v>
                </c:pt>
                <c:pt idx="15">
                  <c:v>28.1666666666667</c:v>
                </c:pt>
                <c:pt idx="16">
                  <c:v>75.077881619937699</c:v>
                </c:pt>
                <c:pt idx="17">
                  <c:v>63.685427910562801</c:v>
                </c:pt>
                <c:pt idx="18">
                  <c:v>28.8333333333333</c:v>
                </c:pt>
                <c:pt idx="19">
                  <c:v>68.429158110882994</c:v>
                </c:pt>
                <c:pt idx="20">
                  <c:v>70.408163265306101</c:v>
                </c:pt>
                <c:pt idx="21">
                  <c:v>82.289416846652301</c:v>
                </c:pt>
                <c:pt idx="22">
                  <c:v>49.9</c:v>
                </c:pt>
                <c:pt idx="23">
                  <c:v>76.038243202868202</c:v>
                </c:pt>
                <c:pt idx="24">
                  <c:v>42.903225806451601</c:v>
                </c:pt>
                <c:pt idx="25">
                  <c:v>78.2</c:v>
                </c:pt>
                <c:pt idx="26">
                  <c:v>82.029747722494704</c:v>
                </c:pt>
                <c:pt idx="27">
                  <c:v>62.744458930899597</c:v>
                </c:pt>
                <c:pt idx="28">
                  <c:v>51.269035532994899</c:v>
                </c:pt>
                <c:pt idx="29">
                  <c:v>78.733333333333306</c:v>
                </c:pt>
                <c:pt idx="30">
                  <c:v>85</c:v>
                </c:pt>
                <c:pt idx="31">
                  <c:v>68.099999999999994</c:v>
                </c:pt>
                <c:pt idx="32">
                  <c:v>76.699999999999903</c:v>
                </c:pt>
                <c:pt idx="33">
                  <c:v>69.3</c:v>
                </c:pt>
                <c:pt idx="34">
                  <c:v>63</c:v>
                </c:pt>
                <c:pt idx="35">
                  <c:v>46.138996138996099</c:v>
                </c:pt>
                <c:pt idx="36">
                  <c:v>69</c:v>
                </c:pt>
                <c:pt idx="37">
                  <c:v>51.2</c:v>
                </c:pt>
                <c:pt idx="38">
                  <c:v>84.472131147541006</c:v>
                </c:pt>
                <c:pt idx="39">
                  <c:v>69.5</c:v>
                </c:pt>
                <c:pt idx="40">
                  <c:v>69.599999999999994</c:v>
                </c:pt>
              </c:numCache>
            </c:numRef>
          </c:xVal>
          <c:yVal>
            <c:numRef>
              <c:f>study_means!$L$2:$L$42</c:f>
              <c:numCache>
                <c:formatCode>General</c:formatCode>
                <c:ptCount val="41"/>
                <c:pt idx="0">
                  <c:v>1.6993442777108601E-2</c:v>
                </c:pt>
                <c:pt idx="1">
                  <c:v>6.59E-2</c:v>
                </c:pt>
                <c:pt idx="2">
                  <c:v>1.7042241420561099E-2</c:v>
                </c:pt>
                <c:pt idx="3">
                  <c:v>9.5000000000000102E-3</c:v>
                </c:pt>
                <c:pt idx="4">
                  <c:v>3.79473019826397E-3</c:v>
                </c:pt>
                <c:pt idx="5">
                  <c:v>3.6864733389287599E-2</c:v>
                </c:pt>
                <c:pt idx="6">
                  <c:v>2.7879310344827501E-2</c:v>
                </c:pt>
                <c:pt idx="7">
                  <c:v>7.0694789081886006E-2</c:v>
                </c:pt>
                <c:pt idx="8">
                  <c:v>6.5789473684209995E-2</c:v>
                </c:pt>
                <c:pt idx="9">
                  <c:v>0.100574712643678</c:v>
                </c:pt>
                <c:pt idx="10">
                  <c:v>4.3423940149625903E-2</c:v>
                </c:pt>
                <c:pt idx="11">
                  <c:v>4.0188000000000001E-2</c:v>
                </c:pt>
                <c:pt idx="12">
                  <c:v>4.0592357852676703E-2</c:v>
                </c:pt>
                <c:pt idx="13">
                  <c:v>1.2489097905087501E-2</c:v>
                </c:pt>
                <c:pt idx="14">
                  <c:v>2.0065268065268E-2</c:v>
                </c:pt>
                <c:pt idx="15">
                  <c:v>3.1247500000000001E-2</c:v>
                </c:pt>
                <c:pt idx="16">
                  <c:v>2.3925233644859999E-2</c:v>
                </c:pt>
                <c:pt idx="17">
                  <c:v>3.4498843484965002E-3</c:v>
                </c:pt>
                <c:pt idx="18">
                  <c:v>8.5400000000000007E-3</c:v>
                </c:pt>
                <c:pt idx="19">
                  <c:v>8.8398357289529994E-3</c:v>
                </c:pt>
                <c:pt idx="20">
                  <c:v>1.8472211018794801E-2</c:v>
                </c:pt>
                <c:pt idx="21">
                  <c:v>1.0095032397407999E-2</c:v>
                </c:pt>
                <c:pt idx="22">
                  <c:v>3.9046351319229997E-2</c:v>
                </c:pt>
                <c:pt idx="23">
                  <c:v>5.8115033666485596E-3</c:v>
                </c:pt>
                <c:pt idx="24">
                  <c:v>7.9650000000000096E-2</c:v>
                </c:pt>
                <c:pt idx="25">
                  <c:v>1.2E-2</c:v>
                </c:pt>
                <c:pt idx="26">
                  <c:v>3.85329613862735E-3</c:v>
                </c:pt>
                <c:pt idx="27">
                  <c:v>8.5470017270865006E-3</c:v>
                </c:pt>
                <c:pt idx="28">
                  <c:v>2.4838709677419302E-2</c:v>
                </c:pt>
                <c:pt idx="29">
                  <c:v>7.5668882458146897E-3</c:v>
                </c:pt>
                <c:pt idx="30">
                  <c:v>1.3768068331143199E-2</c:v>
                </c:pt>
                <c:pt idx="31">
                  <c:v>7.0465549348230905E-2</c:v>
                </c:pt>
                <c:pt idx="32">
                  <c:v>6.5420094739466498E-3</c:v>
                </c:pt>
                <c:pt idx="33">
                  <c:v>4.2952586206896903E-3</c:v>
                </c:pt>
                <c:pt idx="34">
                  <c:v>3.5076923076923103E-2</c:v>
                </c:pt>
                <c:pt idx="35">
                  <c:v>4.0857740585774098E-3</c:v>
                </c:pt>
                <c:pt idx="36">
                  <c:v>2.1697273233166399E-2</c:v>
                </c:pt>
                <c:pt idx="37">
                  <c:v>5.0771084337349399E-2</c:v>
                </c:pt>
                <c:pt idx="38">
                  <c:v>0.18630328662770401</c:v>
                </c:pt>
                <c:pt idx="39">
                  <c:v>4.5999999999999999E-2</c:v>
                </c:pt>
                <c:pt idx="40">
                  <c:v>5.6999999999999898E-2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9090432"/>
        <c:axId val="39108608"/>
      </c:scatterChart>
      <c:valAx>
        <c:axId val="39090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9108608"/>
        <c:crosses val="autoZero"/>
        <c:crossBetween val="midCat"/>
      </c:valAx>
      <c:valAx>
        <c:axId val="391086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9090432"/>
        <c:crosses val="autoZero"/>
        <c:crossBetween val="midCat"/>
      </c:valAx>
    </c:plotArea>
    <c:legend>
      <c:legendPos val="r"/>
      <c:legendEntry>
        <c:idx val="2"/>
        <c:delete val="1"/>
      </c:legendEntry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0.7934625016115906"/>
          <c:y val="0.41096691118738365"/>
          <c:w val="0.13287583828752253"/>
          <c:h val="0.10285232294681114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eg"/><Relationship Id="rId1" Type="http://schemas.openxmlformats.org/officeDocument/2006/relationships/theme" Target="../theme/theme3.xml"/><Relationship Id="rId4" Type="http://schemas.openxmlformats.org/officeDocument/2006/relationships/image" Target="../media/image1.wmf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ottom_ba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685213"/>
            <a:ext cx="6858000" cy="457200"/>
          </a:xfrm>
          <a:prstGeom prst="rect">
            <a:avLst/>
          </a:prstGeom>
        </p:spPr>
      </p:pic>
      <p:pic>
        <p:nvPicPr>
          <p:cNvPr id="7" name="Picture 6" descr="top_bubbl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856413" cy="457200"/>
          </a:xfrm>
          <a:prstGeom prst="rect">
            <a:avLst/>
          </a:prstGeom>
        </p:spPr>
      </p:pic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D6F42-A9D3-8E44-8F7D-8C81954E13D8}" type="datetimeFigureOut">
              <a:rPr lang="en-US" smtClean="0">
                <a:solidFill>
                  <a:schemeClr val="bg1"/>
                </a:solidFill>
              </a:rPr>
              <a:pPr/>
              <a:t>8/21/2015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18D876-A84B-664A-951A-EC737D10A75C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5" descr="Westat_white_noline.wm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5526" y="8815288"/>
            <a:ext cx="784539" cy="208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0489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3D918D-1347-D947-84C4-59E749A768E0}" type="datetimeFigureOut">
              <a:rPr lang="en-US" smtClean="0"/>
              <a:pPr/>
              <a:t>8/21/2015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smtClean="0"/>
              <a:t>The information on these slides is approved for use in presentations for marketing or project use. It can be edited to suit the individual presentation.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8C75E-18E1-7040-B3B8-F626B9959DD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4833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itle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76600" y="110427"/>
            <a:ext cx="5731933" cy="1251511"/>
          </a:xfrm>
        </p:spPr>
        <p:txBody>
          <a:bodyPr>
            <a:normAutofit/>
          </a:bodyPr>
          <a:lstStyle>
            <a:lvl1pPr marL="0">
              <a:defRPr sz="31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7" name="Picture 6" descr="Westat_white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496" y="484715"/>
            <a:ext cx="2436101" cy="57048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276600" y="5182130"/>
            <a:ext cx="4843463" cy="1473200"/>
          </a:xfrm>
        </p:spPr>
        <p:txBody>
          <a:bodyPr/>
          <a:lstStyle>
            <a:lvl1pPr marL="0" indent="0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 sz="24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1800">
                <a:solidFill>
                  <a:schemeClr val="bg1"/>
                </a:solidFill>
              </a:defRPr>
            </a:lvl2pPr>
            <a:lvl3pPr marL="0" indent="0">
              <a:buFontTx/>
              <a:buNone/>
              <a:defRPr sz="1800" baseline="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 smtClean="0"/>
              <a:t>Presented to</a:t>
            </a:r>
          </a:p>
          <a:p>
            <a:pPr lvl="1"/>
            <a:r>
              <a:rPr lang="en-US" dirty="0" smtClean="0"/>
              <a:t>Presenter</a:t>
            </a:r>
          </a:p>
          <a:p>
            <a:pPr lvl="2"/>
            <a:r>
              <a:rPr lang="en-US" dirty="0" smtClean="0"/>
              <a:t>Date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symeterical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22673"/>
            <a:ext cx="5111751" cy="5003491"/>
          </a:xfrm>
        </p:spPr>
        <p:txBody>
          <a:bodyPr/>
          <a:lstStyle>
            <a:lvl1pPr>
              <a:defRPr sz="2400"/>
            </a:lvl1pPr>
            <a:lvl2pPr>
              <a:defRPr sz="1900"/>
            </a:lvl2pPr>
            <a:lvl3pPr>
              <a:defRPr sz="1900"/>
            </a:lvl3pPr>
            <a:lvl4pPr>
              <a:defRPr sz="1900"/>
            </a:lvl4pPr>
            <a:lvl5pPr>
              <a:defRPr sz="19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52187-718E-B849-A91C-4A8B761E89F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5"/>
          <p:cNvSpPr>
            <a:spLocks noGrp="1"/>
          </p:cNvSpPr>
          <p:nvPr>
            <p:ph type="title"/>
          </p:nvPr>
        </p:nvSpPr>
        <p:spPr>
          <a:xfrm>
            <a:off x="330201" y="1122673"/>
            <a:ext cx="3244850" cy="934727"/>
          </a:xfrm>
        </p:spPr>
        <p:txBody>
          <a:bodyPr>
            <a:noAutofit/>
          </a:bodyPr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30200" y="2057400"/>
            <a:ext cx="3244850" cy="4068763"/>
          </a:xfrm>
        </p:spPr>
        <p:txBody>
          <a:bodyPr/>
          <a:lstStyle>
            <a:lvl1pPr>
              <a:spcBef>
                <a:spcPts val="1500"/>
              </a:spcBef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Horizontal Title and Text NO graph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41437" y="773118"/>
            <a:ext cx="7370763" cy="1076325"/>
          </a:xfrm>
        </p:spPr>
        <p:txBody>
          <a:bodyPr vert="horz" anchor="ctr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1437" y="1922463"/>
            <a:ext cx="7370763" cy="4139670"/>
          </a:xfrm>
        </p:spPr>
        <p:txBody>
          <a:bodyPr vert="horz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CF52187-718E-B849-A91C-4A8B761E89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ernate 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" y="0"/>
            <a:ext cx="9144001" cy="454863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3183" y="220133"/>
            <a:ext cx="5785866" cy="1076667"/>
          </a:xfrm>
        </p:spPr>
        <p:txBody>
          <a:bodyPr>
            <a:normAutofit/>
          </a:bodyPr>
          <a:lstStyle>
            <a:lvl1pPr>
              <a:defRPr sz="31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5" name="Picture 4" descr="Westat_white.wm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4496" y="484715"/>
            <a:ext cx="2436101" cy="570480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3033713" y="3234267"/>
            <a:ext cx="5391150" cy="1253066"/>
          </a:xfrm>
        </p:spPr>
        <p:txBody>
          <a:bodyPr/>
          <a:lstStyle>
            <a:lvl1pPr marL="228600" indent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Tx/>
              <a:buNone/>
              <a:defRPr sz="2400">
                <a:solidFill>
                  <a:schemeClr val="bg1"/>
                </a:solidFill>
              </a:defRPr>
            </a:lvl1pPr>
            <a:lvl2pPr marL="228600" indent="0">
              <a:spcBef>
                <a:spcPts val="800"/>
              </a:spcBef>
              <a:spcAft>
                <a:spcPts val="0"/>
              </a:spcAft>
              <a:buClr>
                <a:schemeClr val="tx2"/>
              </a:buClr>
              <a:buFontTx/>
              <a:buNone/>
              <a:defRPr sz="1800">
                <a:solidFill>
                  <a:schemeClr val="bg1"/>
                </a:solidFill>
              </a:defRPr>
            </a:lvl2pPr>
            <a:lvl3pPr marL="228600" indent="0">
              <a:spcAft>
                <a:spcPts val="0"/>
              </a:spcAft>
              <a:buFontTx/>
              <a:buNone/>
              <a:defRPr sz="18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 smtClean="0"/>
              <a:t>Presented to</a:t>
            </a:r>
          </a:p>
          <a:p>
            <a:pPr lvl="1"/>
            <a:r>
              <a:rPr lang="en-US" dirty="0" smtClean="0"/>
              <a:t>Presenter</a:t>
            </a:r>
          </a:p>
          <a:p>
            <a:pPr lvl="2"/>
            <a:r>
              <a:rPr lang="en-US" dirty="0" smtClean="0"/>
              <a:t>Date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6" name="Picture 5" descr="alt_title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52899" y="4589025"/>
            <a:ext cx="9235440" cy="230565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900" y="773118"/>
            <a:ext cx="8216901" cy="10683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900" y="1922464"/>
            <a:ext cx="8216901" cy="42037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52187-718E-B849-A91C-4A8B761E89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901" y="764650"/>
            <a:ext cx="8216900" cy="107473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52187-718E-B849-A91C-4A8B761E89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899" y="764652"/>
            <a:ext cx="8216901" cy="1074736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3"/>
          </p:nvPr>
        </p:nvSpPr>
        <p:spPr>
          <a:xfrm>
            <a:off x="469900" y="1922463"/>
            <a:ext cx="8216899" cy="4190468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CF52187-718E-B849-A91C-4A8B761E89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52187-718E-B849-A91C-4A8B761E89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437" y="4440769"/>
            <a:ext cx="7345363" cy="1362075"/>
          </a:xfrm>
        </p:spPr>
        <p:txBody>
          <a:bodyPr anchor="t"/>
          <a:lstStyle>
            <a:lvl1pPr marL="0" algn="l">
              <a:defRPr sz="4000" b="1" cap="none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437" y="2906714"/>
            <a:ext cx="7345363" cy="135202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5" name="Picture 4" descr="top_bubbl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48640"/>
          </a:xfrm>
          <a:prstGeom prst="rect">
            <a:avLst/>
          </a:prstGeom>
        </p:spPr>
      </p:pic>
      <p:pic>
        <p:nvPicPr>
          <p:cNvPr id="6" name="Picture 5" descr="top_bubbles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486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marL="0"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46668"/>
            <a:ext cx="5486400" cy="395393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52187-718E-B849-A91C-4A8B761E89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Spans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901" y="781586"/>
            <a:ext cx="8216900" cy="1076324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9901" y="1922463"/>
            <a:ext cx="3886199" cy="4190470"/>
          </a:xfrm>
        </p:spPr>
        <p:txBody>
          <a:bodyPr/>
          <a:lstStyle>
            <a:lvl1pPr>
              <a:defRPr sz="2400"/>
            </a:lvl1pPr>
            <a:lvl2pPr>
              <a:defRPr sz="1900"/>
            </a:lvl2pPr>
            <a:lvl3pPr>
              <a:defRPr sz="1900"/>
            </a:lvl3pPr>
            <a:lvl4pPr>
              <a:defRPr sz="1900"/>
            </a:lvl4pPr>
            <a:lvl5pPr>
              <a:defRPr sz="1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99001" y="1922463"/>
            <a:ext cx="3987800" cy="4190470"/>
          </a:xfrm>
        </p:spPr>
        <p:txBody>
          <a:bodyPr/>
          <a:lstStyle>
            <a:lvl1pPr>
              <a:defRPr sz="2400"/>
            </a:lvl1pPr>
            <a:lvl2pPr>
              <a:defRPr sz="1900"/>
            </a:lvl2pPr>
            <a:lvl3pPr>
              <a:defRPr sz="1900"/>
            </a:lvl3pPr>
            <a:lvl4pPr>
              <a:defRPr sz="1900"/>
            </a:lvl4pPr>
            <a:lvl5pPr>
              <a:defRPr sz="1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52187-718E-B849-A91C-4A8B761E89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tx2"/>
          </a:solidFill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Westat_white_noline.wmf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68022" y="6525006"/>
            <a:ext cx="784539" cy="208787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9900" y="765639"/>
            <a:ext cx="8216901" cy="1076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9900" y="1922464"/>
            <a:ext cx="8216901" cy="4203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5" name="Picture 4" descr="top_bubbles.jp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548640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553200" y="646642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 i="0">
                <a:solidFill>
                  <a:schemeClr val="bg1"/>
                </a:solidFill>
              </a:defRPr>
            </a:lvl1pPr>
          </a:lstStyle>
          <a:p>
            <a:fld id="{FCF52187-718E-B849-A91C-4A8B761E89F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4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marL="0" indent="0" algn="l" defTabSz="457200" rtl="0" eaLnBrk="1" latinLnBrk="0" hangingPunct="1">
        <a:lnSpc>
          <a:spcPts val="3600"/>
        </a:lnSpc>
        <a:spcBef>
          <a:spcPct val="0"/>
        </a:spcBef>
        <a:buNone/>
        <a:defRPr sz="3500" b="1" i="0" kern="1200" spc="10">
          <a:solidFill>
            <a:srgbClr val="00809E"/>
          </a:solidFill>
          <a:latin typeface="Arial"/>
          <a:ea typeface="+mj-ea"/>
          <a:cs typeface="+mj-cs"/>
        </a:defRPr>
      </a:lvl1pPr>
    </p:titleStyle>
    <p:bodyStyle>
      <a:lvl1pPr marL="228600" indent="-228600" algn="l" defTabSz="457200" rtl="0" eaLnBrk="1" latinLnBrk="0" hangingPunct="1">
        <a:lnSpc>
          <a:spcPts val="2800"/>
        </a:lnSpc>
        <a:spcBef>
          <a:spcPts val="1500"/>
        </a:spcBef>
        <a:spcAft>
          <a:spcPts val="500"/>
        </a:spcAft>
        <a:buClr>
          <a:schemeClr val="accent2"/>
        </a:buClr>
        <a:buSzPct val="130000"/>
        <a:buFont typeface="Arial"/>
        <a:buChar char="•"/>
        <a:defRPr sz="2400" kern="1200">
          <a:solidFill>
            <a:schemeClr val="tx2"/>
          </a:solidFill>
          <a:latin typeface="Arial"/>
          <a:ea typeface="+mn-ea"/>
          <a:cs typeface="+mn-cs"/>
        </a:defRPr>
      </a:lvl1pPr>
      <a:lvl2pPr marL="822960" indent="-310896" algn="l" defTabSz="457200" rtl="0" eaLnBrk="1" latinLnBrk="0" hangingPunct="1">
        <a:lnSpc>
          <a:spcPts val="2400"/>
        </a:lnSpc>
        <a:spcBef>
          <a:spcPts val="200"/>
        </a:spcBef>
        <a:spcAft>
          <a:spcPts val="200"/>
        </a:spcAft>
        <a:buClr>
          <a:schemeClr val="accent2"/>
        </a:buClr>
        <a:buSzPct val="100000"/>
        <a:buFont typeface="Arial" pitchFamily="34" charset="0"/>
        <a:buChar char="—"/>
        <a:defRPr sz="1900" kern="1200">
          <a:solidFill>
            <a:schemeClr val="tx2"/>
          </a:solidFill>
          <a:latin typeface="Arial"/>
          <a:ea typeface="+mn-ea"/>
          <a:cs typeface="+mn-cs"/>
        </a:defRPr>
      </a:lvl2pPr>
      <a:lvl3pPr marL="1143000" indent="-182880" algn="l" defTabSz="457200" rtl="0" eaLnBrk="1" latinLnBrk="0" hangingPunct="1">
        <a:lnSpc>
          <a:spcPts val="2400"/>
        </a:lnSpc>
        <a:spcBef>
          <a:spcPts val="200"/>
        </a:spcBef>
        <a:spcAft>
          <a:spcPts val="200"/>
        </a:spcAft>
        <a:buClr>
          <a:schemeClr val="accent2"/>
        </a:buClr>
        <a:buSzPct val="100000"/>
        <a:buFont typeface="Wingdings" charset="2"/>
        <a:buChar char=""/>
        <a:defRPr sz="1900" kern="1200">
          <a:solidFill>
            <a:schemeClr val="tx2"/>
          </a:solidFill>
          <a:latin typeface="Arial"/>
          <a:ea typeface="+mn-ea"/>
          <a:cs typeface="+mn-cs"/>
        </a:defRPr>
      </a:lvl3pPr>
      <a:lvl4pPr marL="1783080" indent="-210312" algn="l" defTabSz="457200" rtl="0" eaLnBrk="1" latinLnBrk="0" hangingPunct="1">
        <a:lnSpc>
          <a:spcPts val="2400"/>
        </a:lnSpc>
        <a:spcBef>
          <a:spcPts val="200"/>
        </a:spcBef>
        <a:spcAft>
          <a:spcPts val="200"/>
        </a:spcAft>
        <a:buClr>
          <a:schemeClr val="accent2"/>
        </a:buClr>
        <a:buSzPct val="60000"/>
        <a:buFont typeface="Wingdings" charset="2"/>
        <a:buChar char="u"/>
        <a:defRPr sz="1900" i="1" kern="1200">
          <a:solidFill>
            <a:schemeClr val="tx2"/>
          </a:solidFill>
          <a:latin typeface="Arial"/>
          <a:ea typeface="+mn-ea"/>
          <a:cs typeface="+mn-cs"/>
        </a:defRPr>
      </a:lvl4pPr>
      <a:lvl5pPr marL="2240280" indent="-182880" algn="l" defTabSz="457200" rtl="0" eaLnBrk="1" latinLnBrk="0" hangingPunct="1">
        <a:lnSpc>
          <a:spcPts val="2400"/>
        </a:lnSpc>
        <a:spcBef>
          <a:spcPts val="200"/>
        </a:spcBef>
        <a:spcAft>
          <a:spcPts val="200"/>
        </a:spcAft>
        <a:buClr>
          <a:schemeClr val="accent2"/>
        </a:buClr>
        <a:buSzPct val="80000"/>
        <a:buFont typeface="Courier New"/>
        <a:buChar char="o"/>
        <a:defRPr sz="1900" kern="1200">
          <a:solidFill>
            <a:schemeClr val="tx2"/>
          </a:solidFill>
          <a:latin typeface="Arial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0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1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Nonresponse Bias: Three Paradoxes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2235200" y="2743200"/>
            <a:ext cx="5795963" cy="1918230"/>
          </a:xfrm>
        </p:spPr>
        <p:txBody>
          <a:bodyPr>
            <a:noAutofit/>
          </a:bodyPr>
          <a:lstStyle/>
          <a:p>
            <a:r>
              <a:rPr lang="en-US" dirty="0" smtClean="0"/>
              <a:t>Presented at the 26</a:t>
            </a:r>
            <a:r>
              <a:rPr lang="en-US" baseline="30000" dirty="0" smtClean="0"/>
              <a:t>th</a:t>
            </a:r>
            <a:r>
              <a:rPr lang="en-US" dirty="0" smtClean="0"/>
              <a:t> International Workshop on Household Survey Nonresponse</a:t>
            </a:r>
          </a:p>
          <a:p>
            <a:r>
              <a:rPr lang="en-US" dirty="0" smtClean="0"/>
              <a:t>Leuven, Belgium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Roger </a:t>
            </a:r>
            <a:r>
              <a:rPr lang="en-US" sz="2400" dirty="0"/>
              <a:t>Tourangeau, Westat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September 3, 2015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71500"/>
            <a:ext cx="8610600" cy="838200"/>
          </a:xfrm>
        </p:spPr>
        <p:txBody>
          <a:bodyPr>
            <a:normAutofit/>
          </a:bodyPr>
          <a:lstStyle/>
          <a:p>
            <a:pPr eaLnBrk="1" hangingPunct="1"/>
            <a:endParaRPr lang="en-US" b="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4656B-4637-45CE-B94F-9CD183B0AEE5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9883206"/>
              </p:ext>
            </p:extLst>
          </p:nvPr>
        </p:nvGraphicFramePr>
        <p:xfrm>
          <a:off x="1088571" y="691096"/>
          <a:ext cx="7329715" cy="5572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1383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71500"/>
            <a:ext cx="86106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0" dirty="0" smtClean="0"/>
              <a:t>Reanalysis Conclusions</a:t>
            </a:r>
            <a:endParaRPr lang="en-US" b="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09700"/>
            <a:ext cx="8534400" cy="49022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There </a:t>
            </a:r>
            <a:r>
              <a:rPr lang="en-US" sz="2800" i="1" dirty="0" smtClean="0"/>
              <a:t>is</a:t>
            </a:r>
            <a:r>
              <a:rPr lang="en-US" sz="2800" dirty="0" smtClean="0"/>
              <a:t> a relation between n-r rate and n-r bias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Some study level characteristics beside n-r rate are important (e.g., method of estimating bias)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Big differences in bias by study; study accounts for most of the variance </a:t>
            </a:r>
          </a:p>
          <a:p>
            <a:pPr marL="512064" lvl="1" indent="0">
              <a:buNone/>
            </a:pPr>
            <a:endParaRPr lang="en-US" sz="2400" dirty="0"/>
          </a:p>
          <a:p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4656B-4637-45CE-B94F-9CD183B0AEE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8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71500"/>
            <a:ext cx="8610600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b="0" dirty="0" smtClean="0"/>
              <a:t>Some Theories accounting for Low Relationship</a:t>
            </a:r>
            <a:endParaRPr lang="en-US" b="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81849"/>
            <a:ext cx="8534400" cy="49022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No bias in general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300" dirty="0" smtClean="0"/>
              <a:t>Propensities determined by study-level features (e.g., distance of interviewer from exit from precinct)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300" dirty="0" smtClean="0"/>
              <a:t>Propensities essentially random, product of many highly variable characteristics of R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Low bias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300" dirty="0" smtClean="0"/>
              <a:t>Propensities stable across many design features; design features determine overall RR 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300" dirty="0" smtClean="0"/>
              <a:t>Propensities stable but determined by R characteristics unrelated to survey variables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Hidden bias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300" dirty="0" smtClean="0"/>
              <a:t>Observed propensities truncated; bias produced by zero propensity cases</a:t>
            </a:r>
          </a:p>
          <a:p>
            <a:pPr marL="512064" lvl="1" indent="0">
              <a:buNone/>
            </a:pPr>
            <a:endParaRPr lang="en-US" sz="2400" dirty="0"/>
          </a:p>
          <a:p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4656B-4637-45CE-B94F-9CD183B0AEE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71500"/>
            <a:ext cx="86106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0" dirty="0" smtClean="0"/>
              <a:t>No Bias</a:t>
            </a:r>
            <a:endParaRPr lang="en-US" b="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09700"/>
            <a:ext cx="8534400" cy="49022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2800" dirty="0" smtClean="0"/>
              <a:t>Response propensities largely a function of design characteristics (e.g., advance letter, incentives, mode of data collection, interviewer skill, length of field period, number and timing of contact attempts; survey sponsor, whether survey is mandatory); these are completely unrelated to respondent characteristics, including survey variables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2800" dirty="0" smtClean="0"/>
              <a:t>Response propensities essentially random: a product of a large number of R characteristics, many of them transient (temporary illness, how busy at work, call screening policies, travel schedule, mood, whether R reads advance letter, etc</a:t>
            </a:r>
            <a:r>
              <a:rPr lang="en-US" sz="2800" dirty="0"/>
              <a:t>.</a:t>
            </a:r>
            <a:r>
              <a:rPr lang="en-US" sz="2800" dirty="0" smtClean="0"/>
              <a:t>)</a:t>
            </a:r>
          </a:p>
          <a:p>
            <a:pPr marL="969264" lvl="1" indent="-457200">
              <a:buFont typeface="+mj-lt"/>
              <a:buAutoNum type="arabicParenR"/>
            </a:pPr>
            <a:endParaRPr lang="en-US" sz="2400" dirty="0"/>
          </a:p>
          <a:p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4656B-4637-45CE-B94F-9CD183B0AEE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71500"/>
            <a:ext cx="86106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0" dirty="0" smtClean="0"/>
              <a:t>Low Bias</a:t>
            </a:r>
            <a:endParaRPr lang="en-US" b="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09700"/>
            <a:ext cx="8534400" cy="4902200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 startAt="3"/>
            </a:pPr>
            <a:r>
              <a:rPr lang="en-US" sz="2800" dirty="0" smtClean="0"/>
              <a:t>Contrary to leverage-salience theory, same people are more likely to respond regardless of topic and sponsor; more formally, base response propensity plus main effects for various design characteristics, such as mode and incentives </a:t>
            </a:r>
          </a:p>
          <a:p>
            <a:pPr marL="512064" indent="-5143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 startAt="4"/>
            </a:pPr>
            <a:r>
              <a:rPr lang="en-US" sz="2800" dirty="0" smtClean="0"/>
              <a:t>For example, regardless of mode, surveys overrepresent older, more educated, more prosperous people, people living outside central cities, those who own their homes, have landlines, etc. </a:t>
            </a:r>
          </a:p>
          <a:p>
            <a:pPr marL="54864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Bias similar whatever overall RR</a:t>
            </a:r>
          </a:p>
          <a:p>
            <a:pPr marL="512064" lvl="1" indent="0">
              <a:buNone/>
            </a:pPr>
            <a:endParaRPr lang="en-US" sz="2400" dirty="0"/>
          </a:p>
          <a:p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4656B-4637-45CE-B94F-9CD183B0AEE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95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71500"/>
            <a:ext cx="86106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0" dirty="0" smtClean="0"/>
              <a:t>Hidden Bias</a:t>
            </a:r>
            <a:endParaRPr lang="en-US" b="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81849"/>
            <a:ext cx="8534400" cy="490220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 startAt="5"/>
            </a:pPr>
            <a:r>
              <a:rPr lang="en-US" sz="2800" dirty="0" smtClean="0"/>
              <a:t>The problem is not the people with some propensity of responding</a:t>
            </a:r>
          </a:p>
          <a:p>
            <a:pPr marL="54864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Instead, there is a large bias component that reflects growing segment of the population with essentially no chance of taking part (see Slide 3)</a:t>
            </a:r>
          </a:p>
          <a:p>
            <a:pPr marL="54864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For example, with a telephone survey, 50 percent are in zero propensity stratum; rest (15-20 percent of the other stratum who do respond) essentially a product of chance factors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800" dirty="0" smtClean="0"/>
          </a:p>
          <a:p>
            <a:pPr marL="512064" lvl="1" indent="0">
              <a:buNone/>
            </a:pPr>
            <a:endParaRPr lang="en-US" sz="2400" dirty="0"/>
          </a:p>
          <a:p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4656B-4637-45CE-B94F-9CD183B0AEE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99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71500"/>
            <a:ext cx="86106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0" dirty="0" smtClean="0"/>
              <a:t>Relation Nonlinear</a:t>
            </a:r>
            <a:endParaRPr lang="en-US" b="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81849"/>
            <a:ext cx="8534400" cy="490220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 startAt="6"/>
            </a:pPr>
            <a:r>
              <a:rPr lang="en-US" sz="2800" dirty="0" smtClean="0"/>
              <a:t>When propensities very low (telephone survey) or very high (mandatory FTF survey), little variation in response propensities and therefore little bias</a:t>
            </a:r>
          </a:p>
          <a:p>
            <a:pPr marL="54864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Overall, the RR-bias relationship is non-monotonic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800" dirty="0" smtClean="0"/>
          </a:p>
          <a:p>
            <a:pPr marL="512064" lvl="1" indent="0">
              <a:buNone/>
            </a:pPr>
            <a:endParaRPr lang="en-US" sz="2400" dirty="0"/>
          </a:p>
          <a:p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4656B-4637-45CE-B94F-9CD183B0AEE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19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71500"/>
            <a:ext cx="8610600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b="0" dirty="0" smtClean="0"/>
              <a:t>Paradox 2: Alternatives to the Response Rate</a:t>
            </a:r>
            <a:endParaRPr lang="en-US" b="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96538"/>
            <a:ext cx="8534400" cy="518751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Schouten and his colleague have proposed the R-indicator and </a:t>
            </a:r>
            <a:r>
              <a:rPr lang="en-US" dirty="0" err="1" smtClean="0"/>
              <a:t>Särndal</a:t>
            </a:r>
            <a:r>
              <a:rPr lang="en-US" dirty="0" smtClean="0"/>
              <a:t> has proposed the balance indicator as alternatives to the response rate of the threat of bias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Both have a lot of appeal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R Indicator</a:t>
            </a:r>
          </a:p>
          <a:p>
            <a:pPr lvl="2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If propensities are constant (and non-zero) then threat of bias is eliminated (for all variables)</a:t>
            </a:r>
          </a:p>
          <a:p>
            <a:pPr lvl="2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Thus, variance (or SD) of propensities should be a good indicator of threat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Balance indicator is also good proxy for bias</a:t>
            </a:r>
          </a:p>
          <a:p>
            <a:pPr lvl="2"/>
            <a:r>
              <a:rPr lang="en-US" dirty="0" smtClean="0"/>
              <a:t>Distance of </a:t>
            </a:r>
            <a:r>
              <a:rPr lang="en-US" dirty="0" err="1" smtClean="0"/>
              <a:t>Rs</a:t>
            </a:r>
            <a:r>
              <a:rPr lang="en-US" dirty="0" smtClean="0"/>
              <a:t> from a vector of population targets </a:t>
            </a:r>
          </a:p>
          <a:p>
            <a:pPr lvl="2"/>
            <a:r>
              <a:rPr lang="en-US" b="1" dirty="0" smtClean="0"/>
              <a:t>D</a:t>
            </a:r>
            <a:r>
              <a:rPr lang="en-US" dirty="0" smtClean="0"/>
              <a:t> is a vector of differences </a:t>
            </a:r>
            <a:r>
              <a:rPr lang="en-US" dirty="0"/>
              <a:t>between </a:t>
            </a:r>
            <a:r>
              <a:rPr lang="en-US" dirty="0" smtClean="0"/>
              <a:t>the means </a:t>
            </a:r>
            <a:r>
              <a:rPr lang="en-US" dirty="0"/>
              <a:t>for the respondents and for the full </a:t>
            </a:r>
            <a:r>
              <a:rPr lang="en-US" dirty="0" smtClean="0"/>
              <a:t>sample or population </a:t>
            </a:r>
            <a:r>
              <a:rPr lang="en-US" dirty="0"/>
              <a:t>on the auxiliary </a:t>
            </a:r>
            <a:r>
              <a:rPr lang="en-US" dirty="0" smtClean="0"/>
              <a:t>variables; </a:t>
            </a:r>
            <a:r>
              <a:rPr lang="en-US" b="1" dirty="0" err="1" smtClean="0"/>
              <a:t>Ʃ</a:t>
            </a:r>
            <a:r>
              <a:rPr lang="en-US" dirty="0" err="1" smtClean="0"/>
              <a:t>s</a:t>
            </a:r>
            <a:r>
              <a:rPr lang="en-US" dirty="0" smtClean="0"/>
              <a:t> </a:t>
            </a:r>
            <a:r>
              <a:rPr lang="en-US" dirty="0"/>
              <a:t>is a cross-products matrix for the auxiliaries</a:t>
            </a:r>
            <a:endParaRPr lang="en-US" dirty="0" smtClean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300" dirty="0" smtClean="0"/>
          </a:p>
          <a:p>
            <a:pPr marL="832104" lvl="2" indent="0">
              <a:buNone/>
            </a:pPr>
            <a:endParaRPr lang="en-US" sz="2400" dirty="0"/>
          </a:p>
          <a:p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4656B-4637-45CE-B94F-9CD183B0AEE5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1693495"/>
              </p:ext>
            </p:extLst>
          </p:nvPr>
        </p:nvGraphicFramePr>
        <p:xfrm>
          <a:off x="6553200" y="4806283"/>
          <a:ext cx="2410270" cy="4355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3" imgW="1054080" imgH="190440" progId="Equation.DSMT4">
                  <p:embed/>
                </p:oleObj>
              </mc:Choice>
              <mc:Fallback>
                <p:oleObj name="Equation" r:id="rId3" imgW="105408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53200" y="4806283"/>
                        <a:ext cx="2410270" cy="4355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8343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71500"/>
            <a:ext cx="86106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0" dirty="0" smtClean="0"/>
              <a:t>Problems with the Alternatives</a:t>
            </a:r>
            <a:endParaRPr lang="en-US" b="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96538"/>
            <a:ext cx="8534400" cy="518751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Both share an issue:  If within-study variation in bias swamps between-study variance, no one number will ever be an adequate indicator; this is a key problem 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R-indicator has some additional problems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Only as good as the propensity model (bad model suggests propensities don’t vary much)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Doesn’t seem to vary much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Simulations suggest it is not a good indicator of bias (Beaumont, </a:t>
            </a:r>
            <a:r>
              <a:rPr lang="en-US" dirty="0" err="1" smtClean="0"/>
              <a:t>Bocci</a:t>
            </a:r>
            <a:r>
              <a:rPr lang="en-US" dirty="0" smtClean="0"/>
              <a:t>, and </a:t>
            </a:r>
            <a:r>
              <a:rPr lang="en-US" dirty="0" err="1" smtClean="0"/>
              <a:t>Haziza</a:t>
            </a:r>
            <a:r>
              <a:rPr lang="en-US" dirty="0" smtClean="0"/>
              <a:t>, 2014)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Balance indicator—overall distance from frame variables or other auxiliaries may not be good proxy for distance between </a:t>
            </a:r>
            <a:r>
              <a:rPr lang="en-US" dirty="0" err="1" smtClean="0"/>
              <a:t>Rs</a:t>
            </a:r>
            <a:r>
              <a:rPr lang="en-US" dirty="0" smtClean="0"/>
              <a:t> and non-respondents on survey variables 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 smtClean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300" dirty="0" smtClean="0"/>
          </a:p>
          <a:p>
            <a:pPr marL="832104" lvl="2" indent="0">
              <a:buNone/>
            </a:pPr>
            <a:endParaRPr lang="en-US" sz="2400" dirty="0"/>
          </a:p>
          <a:p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4656B-4637-45CE-B94F-9CD183B0AEE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27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71500"/>
            <a:ext cx="86106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0" dirty="0" smtClean="0"/>
              <a:t>Paradox 3: Responsive/Adaptive Design</a:t>
            </a:r>
            <a:endParaRPr lang="en-US" b="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96538"/>
            <a:ext cx="8534400" cy="518751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Responsive designs:  Designs with multiple phases, with aim of achieving less biased, more representative sample (Groves and </a:t>
            </a:r>
            <a:r>
              <a:rPr lang="en-US" dirty="0" err="1" smtClean="0"/>
              <a:t>Heeringa</a:t>
            </a:r>
            <a:r>
              <a:rPr lang="en-US" dirty="0" smtClean="0"/>
              <a:t>, 2006); American Community Survey has done this all along (mail, telephone, FTF for a subsample) 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Adaptive designs:  Designs tailored from the outset (</a:t>
            </a:r>
            <a:r>
              <a:rPr lang="en-US" dirty="0" err="1" smtClean="0"/>
              <a:t>Luiten</a:t>
            </a:r>
            <a:r>
              <a:rPr lang="en-US" dirty="0" smtClean="0"/>
              <a:t> and </a:t>
            </a:r>
            <a:r>
              <a:rPr lang="en-US" dirty="0" smtClean="0"/>
              <a:t>Schouten, 2013) </a:t>
            </a:r>
            <a:r>
              <a:rPr lang="en-US" dirty="0" smtClean="0"/>
              <a:t>or adapted continuously throughout the field period </a:t>
            </a:r>
            <a:r>
              <a:rPr lang="en-US" dirty="0"/>
              <a:t>Peytchev, Riley, Rosen, Murphy, and </a:t>
            </a:r>
            <a:r>
              <a:rPr lang="en-US" dirty="0" err="1"/>
              <a:t>Lindblad</a:t>
            </a:r>
            <a:r>
              <a:rPr lang="en-US" dirty="0"/>
              <a:t>, </a:t>
            </a:r>
            <a:r>
              <a:rPr lang="en-US" dirty="0" smtClean="0"/>
              <a:t>2010)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 smtClean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300" dirty="0" smtClean="0"/>
          </a:p>
          <a:p>
            <a:pPr marL="832104" lvl="2" indent="0">
              <a:buNone/>
            </a:pPr>
            <a:endParaRPr lang="en-US" sz="2400" dirty="0"/>
          </a:p>
          <a:p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4656B-4637-45CE-B94F-9CD183B0AEE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83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71500"/>
            <a:ext cx="8610600" cy="838200"/>
          </a:xfrm>
        </p:spPr>
        <p:txBody>
          <a:bodyPr/>
          <a:lstStyle/>
          <a:p>
            <a:pPr eaLnBrk="1" hangingPunct="1"/>
            <a:r>
              <a:rPr lang="en-US" sz="3600" b="0" dirty="0" smtClean="0"/>
              <a:t>Three Paradoxes</a:t>
            </a:r>
            <a:endParaRPr lang="en-US" b="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09700"/>
            <a:ext cx="8534400" cy="4902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Why is the nonresponse rate so poorly related to nonresponse bias?</a:t>
            </a:r>
          </a:p>
          <a:p>
            <a:r>
              <a:rPr lang="en-US" sz="2800" dirty="0" smtClean="0"/>
              <a:t>Are alternative indicators any better?</a:t>
            </a:r>
          </a:p>
          <a:p>
            <a:r>
              <a:rPr lang="en-US" sz="2800" dirty="0" smtClean="0"/>
              <a:t>Can we reduce bias or accomplish other objectives through responsive design? </a:t>
            </a:r>
          </a:p>
          <a:p>
            <a:endParaRPr lang="en-US" sz="28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4656B-4637-45CE-B94F-9CD183B0AEE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41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Do These Designs Work?</a:t>
            </a:r>
            <a:br>
              <a:rPr lang="en-US" b="0" dirty="0" smtClean="0"/>
            </a:br>
            <a:r>
              <a:rPr lang="en-US" b="0" dirty="0" err="1"/>
              <a:t>Luiten</a:t>
            </a:r>
            <a:r>
              <a:rPr lang="en-US" b="0" dirty="0"/>
              <a:t> and Schouten (2013)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52187-718E-B849-A91C-4A8B761E89F4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69900" y="1841506"/>
            <a:ext cx="8216901" cy="4750363"/>
          </a:xfrm>
        </p:spPr>
        <p:txBody>
          <a:bodyPr>
            <a:normAutofit fontScale="925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The control group for the experiment was the regular </a:t>
            </a:r>
            <a:r>
              <a:rPr lang="en-US" sz="2800" dirty="0" smtClean="0"/>
              <a:t>SCS (CATI-only) </a:t>
            </a:r>
            <a:endParaRPr lang="en-US" sz="2800" dirty="0"/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Experimental group:  two phases of data collection. 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Phase 1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Cases  with low cooperation </a:t>
            </a:r>
            <a:r>
              <a:rPr lang="en-US" sz="2200" dirty="0"/>
              <a:t>propensities were sent a mail questionnaire; </a:t>
            </a:r>
            <a:endParaRPr lang="en-US" sz="2200" dirty="0" smtClean="0"/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Those </a:t>
            </a:r>
            <a:r>
              <a:rPr lang="en-US" sz="2200" dirty="0"/>
              <a:t>with the highest propensities </a:t>
            </a:r>
            <a:r>
              <a:rPr lang="en-US" sz="2200" dirty="0" smtClean="0"/>
              <a:t>invited </a:t>
            </a:r>
            <a:r>
              <a:rPr lang="en-US" sz="2200" dirty="0"/>
              <a:t>to complete a web survey; </a:t>
            </a:r>
            <a:endParaRPr lang="en-US" sz="2200" dirty="0" smtClean="0"/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Those </a:t>
            </a:r>
            <a:r>
              <a:rPr lang="en-US" sz="2200" dirty="0"/>
              <a:t>with intermediate propensities were given a </a:t>
            </a:r>
            <a:r>
              <a:rPr lang="en-US" sz="2200" dirty="0" smtClean="0"/>
              <a:t>choice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6448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err="1"/>
              <a:t>Luiten</a:t>
            </a:r>
            <a:r>
              <a:rPr lang="en-US" b="0" dirty="0"/>
              <a:t> and Schouten (2013</a:t>
            </a:r>
            <a:r>
              <a:rPr lang="en-US" b="0" dirty="0" smtClean="0"/>
              <a:t>)—(Cont’d)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900" y="1719618"/>
            <a:ext cx="8216901" cy="4640239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800" dirty="0"/>
              <a:t>Phase 2:  NR follow-up by telephone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/>
              <a:t>Those in the highest contact propensity quartile were fielded later and were called during the day;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/>
              <a:t>Those in the second highest contact propensity quartile were called twice at night and then switched to a schedule that alternated daytime and nighttime calls;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/>
              <a:t>Those in the lowest two contact propensity quartiles were called on every shift of every day. 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/>
              <a:t>The best telephone interviewers were assigned to </a:t>
            </a:r>
            <a:r>
              <a:rPr lang="en-US" sz="3200" dirty="0" smtClean="0"/>
              <a:t>cases </a:t>
            </a:r>
            <a:r>
              <a:rPr lang="en-US" sz="3200" dirty="0"/>
              <a:t>with the lowest cooperation propensities and the worst telephone interviewers were assigned to </a:t>
            </a:r>
            <a:r>
              <a:rPr lang="en-US" sz="3200" dirty="0" smtClean="0"/>
              <a:t>those with </a:t>
            </a:r>
            <a:r>
              <a:rPr lang="en-US" sz="3200" dirty="0"/>
              <a:t>the highest cooperation propensities.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52187-718E-B849-A91C-4A8B761E89F4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5650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4836957"/>
              </p:ext>
            </p:extLst>
          </p:nvPr>
        </p:nvGraphicFramePr>
        <p:xfrm>
          <a:off x="729208" y="1841505"/>
          <a:ext cx="7691462" cy="36903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86300"/>
                <a:gridCol w="1531204"/>
                <a:gridCol w="1473958"/>
              </a:tblGrid>
              <a:tr h="0"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Contact Propensity Quartile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Contact Rates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44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Experimental 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Control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/>
                </a:tc>
              </a:tr>
              <a:tr h="10736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Lowest Contact Propensity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Second Lowest Contact Propensity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Second Highest Contact Propensity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Highest Contact Propensity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87.1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96.6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93.7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95.3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84.2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94.5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95.7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96.9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/>
                </a:tc>
              </a:tr>
              <a:tr h="247237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Cooperation Propensity Quartile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Cooperation Rates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59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Experimental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Control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/>
                </a:tc>
              </a:tr>
              <a:tr h="12440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Lowest Cooperation Propensity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Second Lowest Cooperation Propensity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Second Highest Cooperation Propensity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Highest </a:t>
                      </a:r>
                      <a:r>
                        <a:rPr lang="en-US" sz="1800" dirty="0">
                          <a:effectLst/>
                        </a:rPr>
                        <a:t>Cooperation Propensity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65.1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71.4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72.8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74.7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62.7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68.4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75.3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79.2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err="1" smtClean="0"/>
              <a:t>Luiten</a:t>
            </a:r>
            <a:r>
              <a:rPr lang="en-US" b="0" dirty="0" smtClean="0"/>
              <a:t> and Schouten (2013)—Results 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52187-718E-B849-A91C-4A8B761E89F4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4026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900" y="773119"/>
            <a:ext cx="8216901" cy="946500"/>
          </a:xfrm>
        </p:spPr>
        <p:txBody>
          <a:bodyPr>
            <a:normAutofit/>
          </a:bodyPr>
          <a:lstStyle/>
          <a:p>
            <a:r>
              <a:rPr lang="en-US" sz="3200" b="0" dirty="0" err="1"/>
              <a:t>Luiten</a:t>
            </a:r>
            <a:r>
              <a:rPr lang="en-US" sz="3200" b="0" dirty="0"/>
              <a:t> and Schouten (2013</a:t>
            </a:r>
            <a:r>
              <a:rPr lang="en-US" sz="3200" b="0" dirty="0" smtClean="0"/>
              <a:t>)—Discussion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900" y="1719618"/>
            <a:ext cx="8216901" cy="4640239"/>
          </a:xfrm>
        </p:spPr>
        <p:txBody>
          <a:bodyPr>
            <a:normAutofit/>
          </a:bodyPr>
          <a:lstStyle/>
          <a:p>
            <a:r>
              <a:rPr lang="en-US" dirty="0"/>
              <a:t>Overall, the experimental, adaptive field work group had a slightly higher response rate than the regular SCS cases (63.8 percent versus 62.8 percent, a non-significant difference). 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representativeness of the experimental sample was significantly higher than that of the control sample (R-indicators of .85 and .77, respectively</a:t>
            </a:r>
            <a:r>
              <a:rPr lang="en-US" dirty="0" smtClean="0"/>
              <a:t>)</a:t>
            </a:r>
          </a:p>
          <a:p>
            <a:r>
              <a:rPr lang="en-US" dirty="0" smtClean="0"/>
              <a:t>Less variation in rates across quartiles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52187-718E-B849-A91C-4A8B761E89F4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1217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900" y="614149"/>
            <a:ext cx="8216901" cy="832514"/>
          </a:xfrm>
        </p:spPr>
        <p:txBody>
          <a:bodyPr>
            <a:normAutofit/>
          </a:bodyPr>
          <a:lstStyle/>
          <a:p>
            <a:r>
              <a:rPr lang="en-US" sz="3200" b="0" dirty="0" smtClean="0"/>
              <a:t>Ideal Intervention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900" y="1446664"/>
            <a:ext cx="8216901" cy="4913194"/>
          </a:xfrm>
        </p:spPr>
        <p:txBody>
          <a:bodyPr>
            <a:normAutofit/>
          </a:bodyPr>
          <a:lstStyle/>
          <a:p>
            <a:r>
              <a:rPr lang="en-US" dirty="0" smtClean="0"/>
              <a:t>Two phase design: At end of Phase 2, want all propensities to be as close to equal as possible</a:t>
            </a:r>
          </a:p>
          <a:p>
            <a:r>
              <a:rPr lang="en-US" dirty="0" smtClean="0"/>
              <a:t>If </a:t>
            </a:r>
            <a:r>
              <a:rPr lang="en-US" i="1" dirty="0"/>
              <a:t>p</a:t>
            </a:r>
            <a:r>
              <a:rPr lang="en-US" i="1" baseline="-25000" dirty="0" smtClean="0"/>
              <a:t>1i</a:t>
            </a:r>
            <a:r>
              <a:rPr lang="en-US" dirty="0" smtClean="0"/>
              <a:t> &gt; k then stop; overall propensity is </a:t>
            </a:r>
            <a:r>
              <a:rPr lang="en-US" i="1" dirty="0" smtClean="0"/>
              <a:t>p</a:t>
            </a:r>
            <a:r>
              <a:rPr lang="en-US" i="1" baseline="-25000" dirty="0" smtClean="0"/>
              <a:t>1i</a:t>
            </a:r>
            <a:r>
              <a:rPr lang="en-US" dirty="0" smtClean="0"/>
              <a:t> ; otherwise, move on to second phase</a:t>
            </a:r>
          </a:p>
          <a:p>
            <a:r>
              <a:rPr lang="en-US" dirty="0" smtClean="0"/>
              <a:t>Phase 2 propensity is, in the ideal, </a:t>
            </a:r>
            <a:r>
              <a:rPr lang="en-US" i="1" dirty="0" smtClean="0"/>
              <a:t>k</a:t>
            </a:r>
            <a:r>
              <a:rPr lang="en-US" dirty="0" smtClean="0"/>
              <a:t> - </a:t>
            </a:r>
            <a:r>
              <a:rPr lang="en-US" i="1" dirty="0" smtClean="0"/>
              <a:t>p</a:t>
            </a:r>
            <a:r>
              <a:rPr lang="en-US" i="1" baseline="-25000" dirty="0" smtClean="0"/>
              <a:t>1i </a:t>
            </a:r>
            <a:r>
              <a:rPr lang="en-US" dirty="0"/>
              <a:t>:</a:t>
            </a:r>
            <a:r>
              <a:rPr lang="en-US" dirty="0" smtClean="0"/>
              <a:t> In Phase 2 work low propensity cases harder than high propensity cases or change protocol somehow</a:t>
            </a:r>
          </a:p>
          <a:p>
            <a:r>
              <a:rPr lang="en-US" dirty="0" smtClean="0"/>
              <a:t>If that can be achieved (it cannot), then bias is reduced: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52187-718E-B849-A91C-4A8B761E89F4}" type="slidenum">
              <a:rPr lang="en-US" smtClean="0"/>
              <a:pPr/>
              <a:t>24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079037"/>
              </p:ext>
            </p:extLst>
          </p:nvPr>
        </p:nvGraphicFramePr>
        <p:xfrm>
          <a:off x="1746936" y="5158853"/>
          <a:ext cx="5287231" cy="10508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3" imgW="2044440" imgH="406080" progId="Equation.DSMT4">
                  <p:embed/>
                </p:oleObj>
              </mc:Choice>
              <mc:Fallback>
                <p:oleObj name="Equation" r:id="rId3" imgW="204444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46936" y="5158853"/>
                        <a:ext cx="5287231" cy="10508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708461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0" dirty="0" smtClean="0"/>
              <a:t>Some Practical Limits to Responsive/</a:t>
            </a:r>
            <a:br>
              <a:rPr lang="en-US" sz="3200" b="0" dirty="0" smtClean="0"/>
            </a:br>
            <a:r>
              <a:rPr lang="en-US" sz="3200" b="0" dirty="0" smtClean="0"/>
              <a:t>Adaptive Design</a:t>
            </a:r>
            <a:endParaRPr lang="en-US" sz="32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900" y="1875524"/>
            <a:ext cx="8346554" cy="4750363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Often, don’t know how to raise propensities; three moves common in U.S. surveys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Change mode (e.g., move to face-to-face)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Increase incentive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Shorter questionnaire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Obstacles to all three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If we knew what to do, would have done it from the beginning!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Often easier to lower propensities of high propensity cases by limiting effort on them (Lundquist and </a:t>
            </a:r>
            <a:r>
              <a:rPr lang="en-US" dirty="0" err="1" smtClean="0"/>
              <a:t>Särndal</a:t>
            </a:r>
            <a:r>
              <a:rPr lang="en-US" dirty="0"/>
              <a:t>, </a:t>
            </a:r>
            <a:r>
              <a:rPr lang="en-US" dirty="0" smtClean="0"/>
              <a:t>2013; </a:t>
            </a:r>
            <a:r>
              <a:rPr lang="en-US" dirty="0" err="1"/>
              <a:t>Särndal</a:t>
            </a:r>
            <a:r>
              <a:rPr lang="en-US" dirty="0"/>
              <a:t> </a:t>
            </a:r>
            <a:r>
              <a:rPr lang="en-US" dirty="0" smtClean="0"/>
              <a:t>and Lundquist, 2014)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52187-718E-B849-A91C-4A8B761E89F4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6640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900" y="773119"/>
            <a:ext cx="8216901" cy="850966"/>
          </a:xfrm>
        </p:spPr>
        <p:txBody>
          <a:bodyPr/>
          <a:lstStyle/>
          <a:p>
            <a:r>
              <a:rPr lang="en-US" b="0" dirty="0" smtClean="0"/>
              <a:t>Conclusions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899" y="1501255"/>
            <a:ext cx="8216901" cy="4842335"/>
          </a:xfrm>
        </p:spPr>
        <p:txBody>
          <a:bodyPr>
            <a:normAutofit/>
          </a:bodyPr>
          <a:lstStyle/>
          <a:p>
            <a:r>
              <a:rPr lang="en-US" dirty="0" smtClean="0"/>
              <a:t>NR rate </a:t>
            </a:r>
            <a:r>
              <a:rPr lang="en-US" i="1" dirty="0" smtClean="0"/>
              <a:t>not</a:t>
            </a:r>
            <a:r>
              <a:rPr lang="en-US" dirty="0" smtClean="0"/>
              <a:t> a worthless indicator; R indicator and balance indicator may be better, but there is a significant relation between NR rate and NR bias</a:t>
            </a:r>
          </a:p>
          <a:p>
            <a:r>
              <a:rPr lang="en-US" dirty="0" smtClean="0"/>
              <a:t>Not clear that NR bias isn’t strongly related to study characteristics; if it isn’t, any study-level indicator will not be much help</a:t>
            </a:r>
          </a:p>
          <a:p>
            <a:r>
              <a:rPr lang="en-US" dirty="0" smtClean="0"/>
              <a:t>Not clear why relation between RR and NR bias not stronger or more linear—I outlined six </a:t>
            </a:r>
            <a:r>
              <a:rPr lang="en-US" dirty="0" err="1" smtClean="0"/>
              <a:t>possiblities</a:t>
            </a:r>
            <a:endParaRPr lang="en-US" dirty="0" smtClean="0"/>
          </a:p>
          <a:p>
            <a:r>
              <a:rPr lang="en-US" dirty="0" smtClean="0"/>
              <a:t>We don’t know how to raise response propensities in current environment; optimal strategy is to adjust field work to reduce variation in overall propensities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52187-718E-B849-A91C-4A8B761E89F4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44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71500"/>
            <a:ext cx="8610600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b="0" dirty="0" smtClean="0"/>
              <a:t>The Relationship between NR Rate and NR Bias</a:t>
            </a:r>
            <a:endParaRPr lang="en-US" b="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24084"/>
            <a:ext cx="8534400" cy="468781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2800" dirty="0" smtClean="0"/>
              <a:t>The </a:t>
            </a:r>
            <a:r>
              <a:rPr lang="en-US" sz="2800" dirty="0" smtClean="0"/>
              <a:t>theory</a:t>
            </a:r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dirty="0" smtClean="0"/>
              <a:t>How </a:t>
            </a:r>
            <a:r>
              <a:rPr lang="en-US" sz="2800" dirty="0" smtClean="0"/>
              <a:t>can there not be a relationship? </a:t>
            </a:r>
          </a:p>
          <a:p>
            <a:pPr marL="0" indent="0">
              <a:buNone/>
            </a:pPr>
            <a:endParaRPr lang="en-US" sz="28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4656B-4637-45CE-B94F-9CD183B0AEE5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964986"/>
              </p:ext>
            </p:extLst>
          </p:nvPr>
        </p:nvGraphicFramePr>
        <p:xfrm>
          <a:off x="1475748" y="2122712"/>
          <a:ext cx="6505405" cy="11375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3" imgW="2323800" imgH="406080" progId="Equation.DSMT4">
                  <p:embed/>
                </p:oleObj>
              </mc:Choice>
              <mc:Fallback>
                <p:oleObj name="Equation" r:id="rId3" imgW="232380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75748" y="2122712"/>
                        <a:ext cx="6505405" cy="11375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ight Brace 3"/>
          <p:cNvSpPr/>
          <p:nvPr/>
        </p:nvSpPr>
        <p:spPr>
          <a:xfrm rot="5400000">
            <a:off x="4571091" y="2326120"/>
            <a:ext cx="408209" cy="1596571"/>
          </a:xfrm>
          <a:prstGeom prst="rightBrace">
            <a:avLst/>
          </a:prstGeom>
          <a:ln w="63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/>
          <p:cNvSpPr/>
          <p:nvPr/>
        </p:nvSpPr>
        <p:spPr>
          <a:xfrm rot="5400000">
            <a:off x="6790612" y="2587089"/>
            <a:ext cx="408209" cy="1596571"/>
          </a:xfrm>
          <a:prstGeom prst="rightBrace">
            <a:avLst/>
          </a:prstGeom>
          <a:ln w="63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3616776"/>
            <a:ext cx="22061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Portion due to zero propensity cases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001614" y="3812718"/>
            <a:ext cx="22061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Portion due to nonzero propensity cases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76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71500"/>
            <a:ext cx="8610600" cy="838200"/>
          </a:xfrm>
        </p:spPr>
        <p:txBody>
          <a:bodyPr/>
          <a:lstStyle/>
          <a:p>
            <a:pPr eaLnBrk="1" hangingPunct="1"/>
            <a:r>
              <a:rPr lang="en-US" sz="3600" b="0" dirty="0" smtClean="0"/>
              <a:t>The Findings</a:t>
            </a:r>
            <a:endParaRPr lang="en-US" b="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09700"/>
            <a:ext cx="8534400" cy="49022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Six widely cited studies suggest little or no relationship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Curtin, Presser, and Singer (2000)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Groves (2006)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Groves and </a:t>
            </a:r>
            <a:r>
              <a:rPr lang="en-US" sz="2400" dirty="0" err="1" smtClean="0"/>
              <a:t>Peytcheva</a:t>
            </a:r>
            <a:r>
              <a:rPr lang="en-US" sz="2400" dirty="0" smtClean="0"/>
              <a:t> (2008)</a:t>
            </a:r>
            <a:endParaRPr lang="en-US" sz="24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err="1" smtClean="0"/>
              <a:t>Keeter</a:t>
            </a:r>
            <a:r>
              <a:rPr lang="en-US" sz="2400" dirty="0" smtClean="0"/>
              <a:t>, Miller, </a:t>
            </a:r>
            <a:r>
              <a:rPr lang="en-US" sz="2400" dirty="0" err="1" smtClean="0"/>
              <a:t>Kohut</a:t>
            </a:r>
            <a:r>
              <a:rPr lang="en-US" sz="2400" dirty="0" smtClean="0"/>
              <a:t>, Groves, and Presser (2000)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err="1" smtClean="0"/>
              <a:t>Keeter</a:t>
            </a:r>
            <a:r>
              <a:rPr lang="en-US" sz="2400" dirty="0" smtClean="0"/>
              <a:t>, Kennedy</a:t>
            </a:r>
            <a:r>
              <a:rPr lang="en-US" sz="2400" dirty="0"/>
              <a:t>, </a:t>
            </a:r>
            <a:r>
              <a:rPr lang="en-US" sz="2400" dirty="0" smtClean="0"/>
              <a:t>Dimock</a:t>
            </a:r>
            <a:r>
              <a:rPr lang="en-US" sz="2400" dirty="0"/>
              <a:t>, </a:t>
            </a:r>
            <a:r>
              <a:rPr lang="en-US" sz="2400" dirty="0" smtClean="0"/>
              <a:t>Best</a:t>
            </a:r>
            <a:r>
              <a:rPr lang="en-US" sz="2400" dirty="0"/>
              <a:t>, and </a:t>
            </a:r>
            <a:r>
              <a:rPr lang="en-US" sz="2400" dirty="0" err="1" smtClean="0"/>
              <a:t>Craighill</a:t>
            </a:r>
            <a:r>
              <a:rPr lang="en-US" sz="2400" dirty="0" smtClean="0"/>
              <a:t> (2006)</a:t>
            </a:r>
            <a:endParaRPr lang="en-US" sz="24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err="1" smtClean="0"/>
              <a:t>Merkle</a:t>
            </a:r>
            <a:r>
              <a:rPr lang="en-US" sz="2400" dirty="0" smtClean="0"/>
              <a:t> and Edelman (2002)</a:t>
            </a:r>
          </a:p>
          <a:p>
            <a:pPr marL="512064" lvl="1" indent="0">
              <a:buNone/>
            </a:pPr>
            <a:endParaRPr lang="en-US" sz="2400" dirty="0"/>
          </a:p>
          <a:p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4656B-4637-45CE-B94F-9CD183B0AEE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24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71500"/>
            <a:ext cx="8610600" cy="838200"/>
          </a:xfrm>
        </p:spPr>
        <p:txBody>
          <a:bodyPr/>
          <a:lstStyle/>
          <a:p>
            <a:pPr eaLnBrk="1" hangingPunct="1"/>
            <a:r>
              <a:rPr lang="en-US" sz="3600" b="0" dirty="0" err="1" smtClean="0"/>
              <a:t>Merkle</a:t>
            </a:r>
            <a:r>
              <a:rPr lang="en-US" sz="3600" b="0" dirty="0" smtClean="0"/>
              <a:t> and Edelman</a:t>
            </a:r>
            <a:endParaRPr lang="en-US" b="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09700"/>
            <a:ext cx="8534400" cy="49022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Looked at relationship between response rates and errors in exit polls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800" dirty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800" dirty="0" smtClean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800" dirty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800" dirty="0" smtClean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800" dirty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800" dirty="0" smtClean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800" dirty="0" smtClean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800" dirty="0" smtClean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400" dirty="0"/>
          </a:p>
          <a:p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4656B-4637-45CE-B94F-9CD183B0AEE5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7"/>
          <a:stretch/>
        </p:blipFill>
        <p:spPr bwMode="auto">
          <a:xfrm>
            <a:off x="0" y="2606970"/>
            <a:ext cx="8991600" cy="2864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7428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71500"/>
            <a:ext cx="8610600" cy="705757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0" dirty="0" smtClean="0"/>
              <a:t>Groves and </a:t>
            </a:r>
            <a:r>
              <a:rPr lang="en-US" sz="3600" b="0" dirty="0" err="1" smtClean="0"/>
              <a:t>Peytcheva</a:t>
            </a:r>
            <a:r>
              <a:rPr lang="en-US" sz="3600" b="0" dirty="0" smtClean="0"/>
              <a:t> (2008)</a:t>
            </a:r>
            <a:endParaRPr lang="en-US" b="0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04" b="10916"/>
          <a:stretch/>
        </p:blipFill>
        <p:spPr bwMode="auto">
          <a:xfrm>
            <a:off x="677809" y="1582057"/>
            <a:ext cx="7590792" cy="497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77257"/>
            <a:ext cx="8534400" cy="503464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/>
              <a:t>Looked at 59 studies with bias estimates (959 estimates)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800" dirty="0" smtClean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800" dirty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800" dirty="0" smtClean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800" dirty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800" dirty="0" smtClean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800" dirty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800" dirty="0" smtClean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800" dirty="0" smtClean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800" dirty="0" smtClean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400" dirty="0"/>
          </a:p>
          <a:p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4656B-4637-45CE-B94F-9CD183B0AEE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3466531" y="1698603"/>
            <a:ext cx="177421" cy="1847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464256" y="2123958"/>
            <a:ext cx="177421" cy="1847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10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71500"/>
            <a:ext cx="86106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0" dirty="0" smtClean="0"/>
              <a:t>Groves and </a:t>
            </a:r>
            <a:r>
              <a:rPr lang="en-US" sz="3600" b="0" dirty="0" err="1" smtClean="0"/>
              <a:t>Petcheva</a:t>
            </a:r>
            <a:r>
              <a:rPr lang="en-US" sz="3600" b="0" dirty="0" smtClean="0"/>
              <a:t> (cont’d)</a:t>
            </a:r>
            <a:endParaRPr lang="en-US" b="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09700"/>
            <a:ext cx="8534400" cy="49022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Most comprehensive look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Two conclusions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300" dirty="0" smtClean="0"/>
              <a:t>Little or no relation between n-r bias and n-r rate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300" dirty="0" smtClean="0"/>
              <a:t>Tremendous with study variability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Second conclusion is very important because it means that no study-level indicator can tell us much about the n-r bias</a:t>
            </a:r>
          </a:p>
          <a:p>
            <a:pPr marL="512064" lvl="1" indent="0">
              <a:buNone/>
            </a:pPr>
            <a:endParaRPr lang="en-US" sz="2400" dirty="0"/>
          </a:p>
          <a:p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4656B-4637-45CE-B94F-9CD183B0AEE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17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71500"/>
            <a:ext cx="8610600" cy="838200"/>
          </a:xfrm>
        </p:spPr>
        <p:txBody>
          <a:bodyPr/>
          <a:lstStyle/>
          <a:p>
            <a:pPr eaLnBrk="1" hangingPunct="1"/>
            <a:r>
              <a:rPr lang="en-US" sz="3600" b="0" dirty="0" smtClean="0"/>
              <a:t>Reanalysis</a:t>
            </a:r>
            <a:endParaRPr lang="en-US" b="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09700"/>
            <a:ext cx="8534400" cy="49022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Absolute </a:t>
            </a:r>
            <a:r>
              <a:rPr lang="en-US" sz="2200" dirty="0" err="1" smtClean="0"/>
              <a:t>relbias</a:t>
            </a:r>
            <a:r>
              <a:rPr lang="en-US" sz="2200" dirty="0" smtClean="0"/>
              <a:t> can be a misleading statistic: (2%-1%)/1%=absolute </a:t>
            </a:r>
            <a:r>
              <a:rPr lang="en-US" sz="2200" dirty="0" err="1" smtClean="0"/>
              <a:t>relbias</a:t>
            </a:r>
            <a:r>
              <a:rPr lang="en-US" sz="2200" dirty="0" smtClean="0"/>
              <a:t> of 100%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I looked at absolute error in 422 proportions (out of 556 estimates </a:t>
            </a:r>
            <a:r>
              <a:rPr lang="en-US" sz="2200" dirty="0" err="1" smtClean="0"/>
              <a:t>Peytcheva</a:t>
            </a:r>
            <a:r>
              <a:rPr lang="en-US" sz="2200" dirty="0" smtClean="0"/>
              <a:t> provided)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400" dirty="0"/>
          </a:p>
          <a:p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4656B-4637-45CE-B94F-9CD183B0AEE5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8876315"/>
              </p:ext>
            </p:extLst>
          </p:nvPr>
        </p:nvGraphicFramePr>
        <p:xfrm>
          <a:off x="972459" y="3149602"/>
          <a:ext cx="7297869" cy="29679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2623"/>
                <a:gridCol w="2432623"/>
                <a:gridCol w="2432623"/>
              </a:tblGrid>
              <a:tr h="442934">
                <a:tc>
                  <a:txBody>
                    <a:bodyPr/>
                    <a:lstStyle/>
                    <a:p>
                      <a:r>
                        <a:rPr lang="en-US" dirty="0" smtClean="0"/>
                        <a:t>Statistics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Absolute</a:t>
                      </a:r>
                      <a:r>
                        <a:rPr lang="en-US" baseline="0" dirty="0" smtClean="0"/>
                        <a:t> Diff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Absolute </a:t>
                      </a:r>
                      <a:r>
                        <a:rPr lang="en-US" dirty="0" err="1" smtClean="0"/>
                        <a:t>Relbias</a:t>
                      </a:r>
                      <a:endParaRPr lang="en-US" dirty="0"/>
                    </a:p>
                  </a:txBody>
                  <a:tcPr/>
                </a:tc>
              </a:tr>
              <a:tr h="848835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Proportions only</a:t>
                      </a:r>
                    </a:p>
                    <a:p>
                      <a:r>
                        <a:rPr lang="en-US" sz="2000" dirty="0" smtClean="0"/>
                        <a:t>(individual stats)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    -.339 ( 422)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 -.286 (422)</a:t>
                      </a:r>
                      <a:endParaRPr lang="en-US" sz="2000" dirty="0"/>
                    </a:p>
                  </a:txBody>
                  <a:tcPr/>
                </a:tc>
              </a:tr>
              <a:tr h="901015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Proportions only</a:t>
                      </a:r>
                    </a:p>
                    <a:p>
                      <a:r>
                        <a:rPr lang="en-US" sz="2000" dirty="0" smtClean="0"/>
                        <a:t>(study-level means)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-.025 (41)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-.333 (41)</a:t>
                      </a:r>
                      <a:endParaRPr lang="en-US" sz="2000" dirty="0"/>
                    </a:p>
                  </a:txBody>
                  <a:tcPr/>
                </a:tc>
              </a:tr>
              <a:tr h="775135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ANOVA (R squared)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.576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.343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417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71500"/>
            <a:ext cx="8610600" cy="838200"/>
          </a:xfrm>
        </p:spPr>
        <p:txBody>
          <a:bodyPr>
            <a:normAutofit/>
          </a:bodyPr>
          <a:lstStyle/>
          <a:p>
            <a:pPr eaLnBrk="1" hangingPunct="1"/>
            <a:endParaRPr lang="en-US" b="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740229"/>
            <a:ext cx="7750629" cy="5571671"/>
          </a:xfrm>
        </p:spPr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4656B-4637-45CE-B94F-9CD183B0AEE5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0974243"/>
              </p:ext>
            </p:extLst>
          </p:nvPr>
        </p:nvGraphicFramePr>
        <p:xfrm>
          <a:off x="254000" y="571500"/>
          <a:ext cx="8120743" cy="6000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3274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8839_Westat_Market3">
  <a:themeElements>
    <a:clrScheme name="Westat 1">
      <a:dk1>
        <a:srgbClr val="000000"/>
      </a:dk1>
      <a:lt1>
        <a:srgbClr val="FFFFFF"/>
      </a:lt1>
      <a:dk2>
        <a:srgbClr val="00407A"/>
      </a:dk2>
      <a:lt2>
        <a:srgbClr val="FFFFFF"/>
      </a:lt2>
      <a:accent1>
        <a:srgbClr val="75A38C"/>
      </a:accent1>
      <a:accent2>
        <a:srgbClr val="00809E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1008</TotalTime>
  <Words>1607</Words>
  <Application>Microsoft Office PowerPoint</Application>
  <PresentationFormat>On-screen Show (4:3)</PresentationFormat>
  <Paragraphs>222</Paragraphs>
  <Slides>26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28839_Westat_Market3</vt:lpstr>
      <vt:lpstr>MathType 6.0 Equation</vt:lpstr>
      <vt:lpstr>Equation</vt:lpstr>
      <vt:lpstr>Nonresponse Bias: Three Paradoxes</vt:lpstr>
      <vt:lpstr>Three Paradoxes</vt:lpstr>
      <vt:lpstr>The Relationship between NR Rate and NR Bias</vt:lpstr>
      <vt:lpstr>The Findings</vt:lpstr>
      <vt:lpstr>Merkle and Edelman</vt:lpstr>
      <vt:lpstr>Groves and Peytcheva (2008)</vt:lpstr>
      <vt:lpstr>Groves and Petcheva (cont’d)</vt:lpstr>
      <vt:lpstr>Reanalysis</vt:lpstr>
      <vt:lpstr>PowerPoint Presentation</vt:lpstr>
      <vt:lpstr>PowerPoint Presentation</vt:lpstr>
      <vt:lpstr>Reanalysis Conclusions</vt:lpstr>
      <vt:lpstr>Some Theories accounting for Low Relationship</vt:lpstr>
      <vt:lpstr>No Bias</vt:lpstr>
      <vt:lpstr>Low Bias</vt:lpstr>
      <vt:lpstr>Hidden Bias</vt:lpstr>
      <vt:lpstr>Relation Nonlinear</vt:lpstr>
      <vt:lpstr>Paradox 2: Alternatives to the Response Rate</vt:lpstr>
      <vt:lpstr>Problems with the Alternatives</vt:lpstr>
      <vt:lpstr>Paradox 3: Responsive/Adaptive Design</vt:lpstr>
      <vt:lpstr>Do These Designs Work? Luiten and Schouten (2013)</vt:lpstr>
      <vt:lpstr>Luiten and Schouten (2013)—(Cont’d)</vt:lpstr>
      <vt:lpstr>Luiten and Schouten (2013)—Results </vt:lpstr>
      <vt:lpstr>Luiten and Schouten (2013)—Discussion</vt:lpstr>
      <vt:lpstr>Ideal Intervention</vt:lpstr>
      <vt:lpstr>Some Practical Limits to Responsive/ Adaptive Design</vt:lpstr>
      <vt:lpstr>Conclusions</vt:lpstr>
    </vt:vector>
  </TitlesOfParts>
  <Company>Westat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ehrhart_j</dc:creator>
  <cp:lastModifiedBy>Roger</cp:lastModifiedBy>
  <cp:revision>91</cp:revision>
  <dcterms:created xsi:type="dcterms:W3CDTF">2010-04-28T23:00:16Z</dcterms:created>
  <dcterms:modified xsi:type="dcterms:W3CDTF">2015-08-21T15:05:34Z</dcterms:modified>
</cp:coreProperties>
</file>